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</p:sldIdLst>
  <p:sldSz cx="9144000" cy="5143500" type="screen16x9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j-lt"/>
        <a:ea typeface="+mj-ea"/>
        <a:cs typeface="+mj-cs"/>
        <a:sym typeface="Arial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j-lt"/>
        <a:ea typeface="+mj-ea"/>
        <a:cs typeface="+mj-cs"/>
        <a:sym typeface="Arial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j-lt"/>
        <a:ea typeface="+mj-ea"/>
        <a:cs typeface="+mj-cs"/>
        <a:sym typeface="Arial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j-lt"/>
        <a:ea typeface="+mj-ea"/>
        <a:cs typeface="+mj-cs"/>
        <a:sym typeface="Arial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j-lt"/>
        <a:ea typeface="+mj-ea"/>
        <a:cs typeface="+mj-cs"/>
        <a:sym typeface="Arial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j-lt"/>
        <a:ea typeface="+mj-ea"/>
        <a:cs typeface="+mj-cs"/>
        <a:sym typeface="Arial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j-lt"/>
        <a:ea typeface="+mj-ea"/>
        <a:cs typeface="+mj-cs"/>
        <a:sym typeface="Arial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j-lt"/>
        <a:ea typeface="+mj-ea"/>
        <a:cs typeface="+mj-cs"/>
        <a:sym typeface="Arial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j-lt"/>
        <a:ea typeface="+mj-ea"/>
        <a:cs typeface="+mj-cs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9525" cap="flat">
              <a:solidFill>
                <a:srgbClr val="9E9E9E"/>
              </a:solidFill>
              <a:prstDash val="solid"/>
              <a:round/>
            </a:ln>
          </a:left>
          <a:right>
            <a:ln w="9525" cap="flat">
              <a:solidFill>
                <a:srgbClr val="9E9E9E"/>
              </a:solidFill>
              <a:prstDash val="solid"/>
              <a:round/>
            </a:ln>
          </a:right>
          <a:top>
            <a:ln w="9525" cap="flat">
              <a:solidFill>
                <a:srgbClr val="9E9E9E"/>
              </a:solidFill>
              <a:prstDash val="solid"/>
              <a:round/>
            </a:ln>
          </a:top>
          <a:bottom>
            <a:ln w="9525" cap="flat">
              <a:solidFill>
                <a:srgbClr val="9E9E9E"/>
              </a:solidFill>
              <a:prstDash val="solid"/>
              <a:round/>
            </a:ln>
          </a:bottom>
          <a:insideH>
            <a:ln w="9525" cap="flat">
              <a:solidFill>
                <a:srgbClr val="9E9E9E"/>
              </a:solidFill>
              <a:prstDash val="solid"/>
              <a:round/>
            </a:ln>
          </a:insideH>
          <a:insideV>
            <a:ln w="9525" cap="flat">
              <a:solidFill>
                <a:srgbClr val="9E9E9E"/>
              </a:solidFill>
              <a:prstDash val="solid"/>
              <a:round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ff" i="off">
        <a:fontRef idx="major">
          <a:srgbClr val="000000"/>
        </a:fontRef>
        <a:srgbClr val="000000"/>
      </a:tcTxStyle>
      <a:tcStyle>
        <a:tcBdr>
          <a:left>
            <a:ln w="9525" cap="flat">
              <a:solidFill>
                <a:srgbClr val="9E9E9E"/>
              </a:solidFill>
              <a:prstDash val="solid"/>
              <a:round/>
            </a:ln>
          </a:left>
          <a:right>
            <a:ln w="9525" cap="flat">
              <a:solidFill>
                <a:srgbClr val="9E9E9E"/>
              </a:solidFill>
              <a:prstDash val="solid"/>
              <a:round/>
            </a:ln>
          </a:right>
          <a:top>
            <a:ln w="9525" cap="flat">
              <a:solidFill>
                <a:srgbClr val="9E9E9E"/>
              </a:solidFill>
              <a:prstDash val="solid"/>
              <a:round/>
            </a:ln>
          </a:top>
          <a:bottom>
            <a:ln w="9525" cap="flat">
              <a:solidFill>
                <a:srgbClr val="9E9E9E"/>
              </a:solidFill>
              <a:prstDash val="solid"/>
              <a:round/>
            </a:ln>
          </a:bottom>
          <a:insideH>
            <a:ln w="9525" cap="flat">
              <a:solidFill>
                <a:srgbClr val="9E9E9E"/>
              </a:solidFill>
              <a:prstDash val="solid"/>
              <a:round/>
            </a:ln>
          </a:insideH>
          <a:insideV>
            <a:ln w="9525" cap="flat">
              <a:solidFill>
                <a:srgbClr val="9E9E9E"/>
              </a:solidFill>
              <a:prstDash val="solid"/>
              <a:round/>
            </a:ln>
          </a:insideV>
        </a:tcBdr>
        <a:fill>
          <a:noFill/>
        </a:fill>
      </a:tcStyle>
    </a:firstCol>
    <a:lastRow>
      <a:tcTxStyle b="off" i="off">
        <a:fontRef idx="major">
          <a:srgbClr val="000000"/>
        </a:fontRef>
        <a:srgbClr val="000000"/>
      </a:tcTxStyle>
      <a:tcStyle>
        <a:tcBdr>
          <a:left>
            <a:ln w="9525" cap="flat">
              <a:solidFill>
                <a:srgbClr val="9E9E9E"/>
              </a:solidFill>
              <a:prstDash val="solid"/>
              <a:round/>
            </a:ln>
          </a:left>
          <a:right>
            <a:ln w="9525" cap="flat">
              <a:solidFill>
                <a:srgbClr val="9E9E9E"/>
              </a:solidFill>
              <a:prstDash val="solid"/>
              <a:round/>
            </a:ln>
          </a:right>
          <a:top>
            <a:ln w="9525" cap="flat">
              <a:solidFill>
                <a:srgbClr val="9E9E9E"/>
              </a:solidFill>
              <a:prstDash val="solid"/>
              <a:round/>
            </a:ln>
          </a:top>
          <a:bottom>
            <a:ln w="9525" cap="flat">
              <a:solidFill>
                <a:srgbClr val="9E9E9E"/>
              </a:solidFill>
              <a:prstDash val="solid"/>
              <a:round/>
            </a:ln>
          </a:bottom>
          <a:insideH>
            <a:ln w="9525" cap="flat">
              <a:solidFill>
                <a:srgbClr val="9E9E9E"/>
              </a:solidFill>
              <a:prstDash val="solid"/>
              <a:round/>
            </a:ln>
          </a:insideH>
          <a:insideV>
            <a:ln w="9525" cap="flat">
              <a:solidFill>
                <a:srgbClr val="9E9E9E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ff" i="off">
        <a:fontRef idx="major">
          <a:srgbClr val="000000"/>
        </a:fontRef>
        <a:srgbClr val="000000"/>
      </a:tcTxStyle>
      <a:tcStyle>
        <a:tcBdr>
          <a:left>
            <a:ln w="9525" cap="flat">
              <a:solidFill>
                <a:srgbClr val="9E9E9E"/>
              </a:solidFill>
              <a:prstDash val="solid"/>
              <a:round/>
            </a:ln>
          </a:left>
          <a:right>
            <a:ln w="9525" cap="flat">
              <a:solidFill>
                <a:srgbClr val="9E9E9E"/>
              </a:solidFill>
              <a:prstDash val="solid"/>
              <a:round/>
            </a:ln>
          </a:right>
          <a:top>
            <a:ln w="9525" cap="flat">
              <a:solidFill>
                <a:srgbClr val="9E9E9E"/>
              </a:solidFill>
              <a:prstDash val="solid"/>
              <a:round/>
            </a:ln>
          </a:top>
          <a:bottom>
            <a:ln w="9525" cap="flat">
              <a:solidFill>
                <a:srgbClr val="9E9E9E"/>
              </a:solidFill>
              <a:prstDash val="solid"/>
              <a:round/>
            </a:ln>
          </a:bottom>
          <a:insideH>
            <a:ln w="9525" cap="flat">
              <a:solidFill>
                <a:srgbClr val="9E9E9E"/>
              </a:solidFill>
              <a:prstDash val="solid"/>
              <a:round/>
            </a:ln>
          </a:insideH>
          <a:insideV>
            <a:ln w="9525" cap="flat">
              <a:solidFill>
                <a:srgbClr val="9E9E9E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212121"/>
              </a:solidFill>
              <a:prstDash val="solid"/>
              <a:round/>
            </a:ln>
          </a:left>
          <a:right>
            <a:ln w="12700" cap="flat">
              <a:solidFill>
                <a:srgbClr val="212121"/>
              </a:solidFill>
              <a:prstDash val="solid"/>
              <a:round/>
            </a:ln>
          </a:right>
          <a:top>
            <a:ln w="12700" cap="flat">
              <a:solidFill>
                <a:srgbClr val="212121"/>
              </a:solidFill>
              <a:prstDash val="solid"/>
              <a:round/>
            </a:ln>
          </a:top>
          <a:bottom>
            <a:ln w="12700" cap="flat">
              <a:solidFill>
                <a:srgbClr val="212121"/>
              </a:solidFill>
              <a:prstDash val="solid"/>
              <a:round/>
            </a:ln>
          </a:bottom>
          <a:insideH>
            <a:ln w="12700" cap="flat">
              <a:solidFill>
                <a:srgbClr val="212121"/>
              </a:solidFill>
              <a:prstDash val="solid"/>
              <a:round/>
            </a:ln>
          </a:insideH>
          <a:insideV>
            <a:ln w="12700" cap="flat">
              <a:solidFill>
                <a:srgbClr val="212121"/>
              </a:solidFill>
              <a:prstDash val="solid"/>
              <a:round/>
            </a:ln>
          </a:insideV>
        </a:tcBdr>
        <a:fill>
          <a:solidFill>
            <a:srgbClr val="CADCD9"/>
          </a:solidFill>
        </a:fill>
      </a:tcStyle>
    </a:wholeTbl>
    <a:band2H>
      <a:tcTxStyle/>
      <a:tcStyle>
        <a:tcBdr/>
        <a:fill>
          <a:solidFill>
            <a:srgbClr val="E6EEED"/>
          </a:solidFill>
        </a:fill>
      </a:tcStyle>
    </a:band2H>
    <a:firstCol>
      <a:tcTxStyle b="on" i="off">
        <a:fontRef idx="major">
          <a:srgbClr val="212121"/>
        </a:fontRef>
        <a:srgbClr val="212121"/>
      </a:tcTxStyle>
      <a:tcStyle>
        <a:tcBdr>
          <a:left>
            <a:ln w="12700" cap="flat">
              <a:solidFill>
                <a:srgbClr val="212121"/>
              </a:solidFill>
              <a:prstDash val="solid"/>
              <a:round/>
            </a:ln>
          </a:left>
          <a:right>
            <a:ln w="12700" cap="flat">
              <a:solidFill>
                <a:srgbClr val="212121"/>
              </a:solidFill>
              <a:prstDash val="solid"/>
              <a:round/>
            </a:ln>
          </a:right>
          <a:top>
            <a:ln w="12700" cap="flat">
              <a:solidFill>
                <a:srgbClr val="212121"/>
              </a:solidFill>
              <a:prstDash val="solid"/>
              <a:round/>
            </a:ln>
          </a:top>
          <a:bottom>
            <a:ln w="12700" cap="flat">
              <a:solidFill>
                <a:srgbClr val="212121"/>
              </a:solidFill>
              <a:prstDash val="solid"/>
              <a:round/>
            </a:ln>
          </a:bottom>
          <a:insideH>
            <a:ln w="12700" cap="flat">
              <a:solidFill>
                <a:srgbClr val="212121"/>
              </a:solidFill>
              <a:prstDash val="solid"/>
              <a:round/>
            </a:ln>
          </a:insideH>
          <a:insideV>
            <a:ln w="12700" cap="flat">
              <a:solidFill>
                <a:srgbClr val="212121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212121"/>
        </a:fontRef>
        <a:srgbClr val="212121"/>
      </a:tcTxStyle>
      <a:tcStyle>
        <a:tcBdr>
          <a:left>
            <a:ln w="12700" cap="flat">
              <a:solidFill>
                <a:srgbClr val="212121"/>
              </a:solidFill>
              <a:prstDash val="solid"/>
              <a:round/>
            </a:ln>
          </a:left>
          <a:right>
            <a:ln w="12700" cap="flat">
              <a:solidFill>
                <a:srgbClr val="212121"/>
              </a:solidFill>
              <a:prstDash val="solid"/>
              <a:round/>
            </a:ln>
          </a:right>
          <a:top>
            <a:ln w="38100" cap="flat">
              <a:solidFill>
                <a:srgbClr val="212121"/>
              </a:solidFill>
              <a:prstDash val="solid"/>
              <a:round/>
            </a:ln>
          </a:top>
          <a:bottom>
            <a:ln w="12700" cap="flat">
              <a:solidFill>
                <a:srgbClr val="212121"/>
              </a:solidFill>
              <a:prstDash val="solid"/>
              <a:round/>
            </a:ln>
          </a:bottom>
          <a:insideH>
            <a:ln w="12700" cap="flat">
              <a:solidFill>
                <a:srgbClr val="212121"/>
              </a:solidFill>
              <a:prstDash val="solid"/>
              <a:round/>
            </a:ln>
          </a:insideH>
          <a:insideV>
            <a:ln w="12700" cap="flat">
              <a:solidFill>
                <a:srgbClr val="212121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212121"/>
        </a:fontRef>
        <a:srgbClr val="212121"/>
      </a:tcTxStyle>
      <a:tcStyle>
        <a:tcBdr>
          <a:left>
            <a:ln w="12700" cap="flat">
              <a:solidFill>
                <a:srgbClr val="212121"/>
              </a:solidFill>
              <a:prstDash val="solid"/>
              <a:round/>
            </a:ln>
          </a:left>
          <a:right>
            <a:ln w="12700" cap="flat">
              <a:solidFill>
                <a:srgbClr val="212121"/>
              </a:solidFill>
              <a:prstDash val="solid"/>
              <a:round/>
            </a:ln>
          </a:right>
          <a:top>
            <a:ln w="12700" cap="flat">
              <a:solidFill>
                <a:srgbClr val="212121"/>
              </a:solidFill>
              <a:prstDash val="solid"/>
              <a:round/>
            </a:ln>
          </a:top>
          <a:bottom>
            <a:ln w="38100" cap="flat">
              <a:solidFill>
                <a:srgbClr val="212121"/>
              </a:solidFill>
              <a:prstDash val="solid"/>
              <a:round/>
            </a:ln>
          </a:bottom>
          <a:insideH>
            <a:ln w="12700" cap="flat">
              <a:solidFill>
                <a:srgbClr val="212121"/>
              </a:solidFill>
              <a:prstDash val="solid"/>
              <a:round/>
            </a:ln>
          </a:insideH>
          <a:insideV>
            <a:ln w="12700" cap="flat">
              <a:solidFill>
                <a:srgbClr val="212121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212121"/>
              </a:solidFill>
              <a:prstDash val="solid"/>
              <a:round/>
            </a:ln>
          </a:left>
          <a:right>
            <a:ln w="12700" cap="flat">
              <a:solidFill>
                <a:srgbClr val="212121"/>
              </a:solidFill>
              <a:prstDash val="solid"/>
              <a:round/>
            </a:ln>
          </a:right>
          <a:top>
            <a:ln w="12700" cap="flat">
              <a:solidFill>
                <a:srgbClr val="212121"/>
              </a:solidFill>
              <a:prstDash val="solid"/>
              <a:round/>
            </a:ln>
          </a:top>
          <a:bottom>
            <a:ln w="12700" cap="flat">
              <a:solidFill>
                <a:srgbClr val="212121"/>
              </a:solidFill>
              <a:prstDash val="solid"/>
              <a:round/>
            </a:ln>
          </a:bottom>
          <a:insideH>
            <a:ln w="12700" cap="flat">
              <a:solidFill>
                <a:srgbClr val="212121"/>
              </a:solidFill>
              <a:prstDash val="solid"/>
              <a:round/>
            </a:ln>
          </a:insideH>
          <a:insideV>
            <a:ln w="12700" cap="flat">
              <a:solidFill>
                <a:srgbClr val="212121"/>
              </a:solidFill>
              <a:prstDash val="solid"/>
              <a:round/>
            </a:ln>
          </a:insideV>
        </a:tcBdr>
        <a:fill>
          <a:solidFill>
            <a:srgbClr val="D5DBDE"/>
          </a:solidFill>
        </a:fill>
      </a:tcStyle>
    </a:wholeTbl>
    <a:band2H>
      <a:tcTxStyle/>
      <a:tcStyle>
        <a:tcBdr/>
        <a:fill>
          <a:solidFill>
            <a:srgbClr val="EBEEEF"/>
          </a:solidFill>
        </a:fill>
      </a:tcStyle>
    </a:band2H>
    <a:firstCol>
      <a:tcTxStyle b="on" i="off">
        <a:fontRef idx="major">
          <a:srgbClr val="212121"/>
        </a:fontRef>
        <a:srgbClr val="212121"/>
      </a:tcTxStyle>
      <a:tcStyle>
        <a:tcBdr>
          <a:left>
            <a:ln w="12700" cap="flat">
              <a:solidFill>
                <a:srgbClr val="212121"/>
              </a:solidFill>
              <a:prstDash val="solid"/>
              <a:round/>
            </a:ln>
          </a:left>
          <a:right>
            <a:ln w="12700" cap="flat">
              <a:solidFill>
                <a:srgbClr val="212121"/>
              </a:solidFill>
              <a:prstDash val="solid"/>
              <a:round/>
            </a:ln>
          </a:right>
          <a:top>
            <a:ln w="12700" cap="flat">
              <a:solidFill>
                <a:srgbClr val="212121"/>
              </a:solidFill>
              <a:prstDash val="solid"/>
              <a:round/>
            </a:ln>
          </a:top>
          <a:bottom>
            <a:ln w="12700" cap="flat">
              <a:solidFill>
                <a:srgbClr val="212121"/>
              </a:solidFill>
              <a:prstDash val="solid"/>
              <a:round/>
            </a:ln>
          </a:bottom>
          <a:insideH>
            <a:ln w="12700" cap="flat">
              <a:solidFill>
                <a:srgbClr val="212121"/>
              </a:solidFill>
              <a:prstDash val="solid"/>
              <a:round/>
            </a:ln>
          </a:insideH>
          <a:insideV>
            <a:ln w="12700" cap="flat">
              <a:solidFill>
                <a:srgbClr val="212121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212121"/>
        </a:fontRef>
        <a:srgbClr val="212121"/>
      </a:tcTxStyle>
      <a:tcStyle>
        <a:tcBdr>
          <a:left>
            <a:ln w="12700" cap="flat">
              <a:solidFill>
                <a:srgbClr val="212121"/>
              </a:solidFill>
              <a:prstDash val="solid"/>
              <a:round/>
            </a:ln>
          </a:left>
          <a:right>
            <a:ln w="12700" cap="flat">
              <a:solidFill>
                <a:srgbClr val="212121"/>
              </a:solidFill>
              <a:prstDash val="solid"/>
              <a:round/>
            </a:ln>
          </a:right>
          <a:top>
            <a:ln w="38100" cap="flat">
              <a:solidFill>
                <a:srgbClr val="212121"/>
              </a:solidFill>
              <a:prstDash val="solid"/>
              <a:round/>
            </a:ln>
          </a:top>
          <a:bottom>
            <a:ln w="12700" cap="flat">
              <a:solidFill>
                <a:srgbClr val="212121"/>
              </a:solidFill>
              <a:prstDash val="solid"/>
              <a:round/>
            </a:ln>
          </a:bottom>
          <a:insideH>
            <a:ln w="12700" cap="flat">
              <a:solidFill>
                <a:srgbClr val="212121"/>
              </a:solidFill>
              <a:prstDash val="solid"/>
              <a:round/>
            </a:ln>
          </a:insideH>
          <a:insideV>
            <a:ln w="12700" cap="flat">
              <a:solidFill>
                <a:srgbClr val="212121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212121"/>
        </a:fontRef>
        <a:srgbClr val="212121"/>
      </a:tcTxStyle>
      <a:tcStyle>
        <a:tcBdr>
          <a:left>
            <a:ln w="12700" cap="flat">
              <a:solidFill>
                <a:srgbClr val="212121"/>
              </a:solidFill>
              <a:prstDash val="solid"/>
              <a:round/>
            </a:ln>
          </a:left>
          <a:right>
            <a:ln w="12700" cap="flat">
              <a:solidFill>
                <a:srgbClr val="212121"/>
              </a:solidFill>
              <a:prstDash val="solid"/>
              <a:round/>
            </a:ln>
          </a:right>
          <a:top>
            <a:ln w="12700" cap="flat">
              <a:solidFill>
                <a:srgbClr val="212121"/>
              </a:solidFill>
              <a:prstDash val="solid"/>
              <a:round/>
            </a:ln>
          </a:top>
          <a:bottom>
            <a:ln w="38100" cap="flat">
              <a:solidFill>
                <a:srgbClr val="212121"/>
              </a:solidFill>
              <a:prstDash val="solid"/>
              <a:round/>
            </a:ln>
          </a:bottom>
          <a:insideH>
            <a:ln w="12700" cap="flat">
              <a:solidFill>
                <a:srgbClr val="212121"/>
              </a:solidFill>
              <a:prstDash val="solid"/>
              <a:round/>
            </a:ln>
          </a:insideH>
          <a:insideV>
            <a:ln w="12700" cap="flat">
              <a:solidFill>
                <a:srgbClr val="212121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212121"/>
              </a:solidFill>
              <a:prstDash val="solid"/>
              <a:round/>
            </a:ln>
          </a:left>
          <a:right>
            <a:ln w="12700" cap="flat">
              <a:solidFill>
                <a:srgbClr val="212121"/>
              </a:solidFill>
              <a:prstDash val="solid"/>
              <a:round/>
            </a:ln>
          </a:right>
          <a:top>
            <a:ln w="12700" cap="flat">
              <a:solidFill>
                <a:srgbClr val="212121"/>
              </a:solidFill>
              <a:prstDash val="solid"/>
              <a:round/>
            </a:ln>
          </a:top>
          <a:bottom>
            <a:ln w="12700" cap="flat">
              <a:solidFill>
                <a:srgbClr val="212121"/>
              </a:solidFill>
              <a:prstDash val="solid"/>
              <a:round/>
            </a:ln>
          </a:bottom>
          <a:insideH>
            <a:ln w="12700" cap="flat">
              <a:solidFill>
                <a:srgbClr val="212121"/>
              </a:solidFill>
              <a:prstDash val="solid"/>
              <a:round/>
            </a:ln>
          </a:insideH>
          <a:insideV>
            <a:ln w="12700" cap="flat">
              <a:solidFill>
                <a:srgbClr val="212121"/>
              </a:solidFill>
              <a:prstDash val="solid"/>
              <a:round/>
            </a:ln>
          </a:insideV>
        </a:tcBdr>
        <a:fill>
          <a:solidFill>
            <a:srgbClr val="F8FFCD"/>
          </a:solidFill>
        </a:fill>
      </a:tcStyle>
    </a:wholeTbl>
    <a:band2H>
      <a:tcTxStyle/>
      <a:tcStyle>
        <a:tcBdr/>
        <a:fill>
          <a:solidFill>
            <a:srgbClr val="FCFFE8"/>
          </a:solidFill>
        </a:fill>
      </a:tcStyle>
    </a:band2H>
    <a:firstCol>
      <a:tcTxStyle b="on" i="off">
        <a:fontRef idx="major">
          <a:srgbClr val="212121"/>
        </a:fontRef>
        <a:srgbClr val="212121"/>
      </a:tcTxStyle>
      <a:tcStyle>
        <a:tcBdr>
          <a:left>
            <a:ln w="12700" cap="flat">
              <a:solidFill>
                <a:srgbClr val="212121"/>
              </a:solidFill>
              <a:prstDash val="solid"/>
              <a:round/>
            </a:ln>
          </a:left>
          <a:right>
            <a:ln w="12700" cap="flat">
              <a:solidFill>
                <a:srgbClr val="212121"/>
              </a:solidFill>
              <a:prstDash val="solid"/>
              <a:round/>
            </a:ln>
          </a:right>
          <a:top>
            <a:ln w="12700" cap="flat">
              <a:solidFill>
                <a:srgbClr val="212121"/>
              </a:solidFill>
              <a:prstDash val="solid"/>
              <a:round/>
            </a:ln>
          </a:top>
          <a:bottom>
            <a:ln w="12700" cap="flat">
              <a:solidFill>
                <a:srgbClr val="212121"/>
              </a:solidFill>
              <a:prstDash val="solid"/>
              <a:round/>
            </a:ln>
          </a:bottom>
          <a:insideH>
            <a:ln w="12700" cap="flat">
              <a:solidFill>
                <a:srgbClr val="212121"/>
              </a:solidFill>
              <a:prstDash val="solid"/>
              <a:round/>
            </a:ln>
          </a:insideH>
          <a:insideV>
            <a:ln w="12700" cap="flat">
              <a:solidFill>
                <a:srgbClr val="212121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212121"/>
        </a:fontRef>
        <a:srgbClr val="212121"/>
      </a:tcTxStyle>
      <a:tcStyle>
        <a:tcBdr>
          <a:left>
            <a:ln w="12700" cap="flat">
              <a:solidFill>
                <a:srgbClr val="212121"/>
              </a:solidFill>
              <a:prstDash val="solid"/>
              <a:round/>
            </a:ln>
          </a:left>
          <a:right>
            <a:ln w="12700" cap="flat">
              <a:solidFill>
                <a:srgbClr val="212121"/>
              </a:solidFill>
              <a:prstDash val="solid"/>
              <a:round/>
            </a:ln>
          </a:right>
          <a:top>
            <a:ln w="38100" cap="flat">
              <a:solidFill>
                <a:srgbClr val="212121"/>
              </a:solidFill>
              <a:prstDash val="solid"/>
              <a:round/>
            </a:ln>
          </a:top>
          <a:bottom>
            <a:ln w="12700" cap="flat">
              <a:solidFill>
                <a:srgbClr val="212121"/>
              </a:solidFill>
              <a:prstDash val="solid"/>
              <a:round/>
            </a:ln>
          </a:bottom>
          <a:insideH>
            <a:ln w="12700" cap="flat">
              <a:solidFill>
                <a:srgbClr val="212121"/>
              </a:solidFill>
              <a:prstDash val="solid"/>
              <a:round/>
            </a:ln>
          </a:insideH>
          <a:insideV>
            <a:ln w="12700" cap="flat">
              <a:solidFill>
                <a:srgbClr val="212121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212121"/>
        </a:fontRef>
        <a:srgbClr val="212121"/>
      </a:tcTxStyle>
      <a:tcStyle>
        <a:tcBdr>
          <a:left>
            <a:ln w="12700" cap="flat">
              <a:solidFill>
                <a:srgbClr val="212121"/>
              </a:solidFill>
              <a:prstDash val="solid"/>
              <a:round/>
            </a:ln>
          </a:left>
          <a:right>
            <a:ln w="12700" cap="flat">
              <a:solidFill>
                <a:srgbClr val="212121"/>
              </a:solidFill>
              <a:prstDash val="solid"/>
              <a:round/>
            </a:ln>
          </a:right>
          <a:top>
            <a:ln w="12700" cap="flat">
              <a:solidFill>
                <a:srgbClr val="212121"/>
              </a:solidFill>
              <a:prstDash val="solid"/>
              <a:round/>
            </a:ln>
          </a:top>
          <a:bottom>
            <a:ln w="38100" cap="flat">
              <a:solidFill>
                <a:srgbClr val="212121"/>
              </a:solidFill>
              <a:prstDash val="solid"/>
              <a:round/>
            </a:ln>
          </a:bottom>
          <a:insideH>
            <a:ln w="12700" cap="flat">
              <a:solidFill>
                <a:srgbClr val="212121"/>
              </a:solidFill>
              <a:prstDash val="solid"/>
              <a:round/>
            </a:ln>
          </a:insideH>
          <a:insideV>
            <a:ln w="12700" cap="flat">
              <a:solidFill>
                <a:srgbClr val="212121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212121"/>
          </a:solidFill>
        </a:fill>
      </a:tcStyle>
    </a:band2H>
    <a:firstCol>
      <a:tcTxStyle b="on" i="off">
        <a:fontRef idx="major">
          <a:srgbClr val="212121"/>
        </a:fontRef>
        <a:srgbClr val="21212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212121"/>
          </a:solidFill>
        </a:fill>
      </a:tcStyle>
    </a:lastRow>
    <a:firstRow>
      <a:tcTxStyle b="on" i="off">
        <a:fontRef idx="major">
          <a:srgbClr val="212121"/>
        </a:fontRef>
        <a:srgbClr val="21212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212121"/>
              </a:solidFill>
              <a:prstDash val="solid"/>
              <a:round/>
            </a:ln>
          </a:left>
          <a:right>
            <a:ln w="12700" cap="flat">
              <a:solidFill>
                <a:srgbClr val="212121"/>
              </a:solidFill>
              <a:prstDash val="solid"/>
              <a:round/>
            </a:ln>
          </a:right>
          <a:top>
            <a:ln w="12700" cap="flat">
              <a:solidFill>
                <a:srgbClr val="212121"/>
              </a:solidFill>
              <a:prstDash val="solid"/>
              <a:round/>
            </a:ln>
          </a:top>
          <a:bottom>
            <a:ln w="12700" cap="flat">
              <a:solidFill>
                <a:srgbClr val="212121"/>
              </a:solidFill>
              <a:prstDash val="solid"/>
              <a:round/>
            </a:ln>
          </a:bottom>
          <a:insideH>
            <a:ln w="12700" cap="flat">
              <a:solidFill>
                <a:srgbClr val="212121"/>
              </a:solidFill>
              <a:prstDash val="solid"/>
              <a:round/>
            </a:ln>
          </a:insideH>
          <a:insideV>
            <a:ln w="12700" cap="flat">
              <a:solidFill>
                <a:srgbClr val="212121"/>
              </a:solidFill>
              <a:prstDash val="solid"/>
              <a:round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212121"/>
        </a:fontRef>
        <a:srgbClr val="212121"/>
      </a:tcTxStyle>
      <a:tcStyle>
        <a:tcBdr>
          <a:left>
            <a:ln w="12700" cap="flat">
              <a:solidFill>
                <a:srgbClr val="212121"/>
              </a:solidFill>
              <a:prstDash val="solid"/>
              <a:round/>
            </a:ln>
          </a:left>
          <a:right>
            <a:ln w="12700" cap="flat">
              <a:solidFill>
                <a:srgbClr val="212121"/>
              </a:solidFill>
              <a:prstDash val="solid"/>
              <a:round/>
            </a:ln>
          </a:right>
          <a:top>
            <a:ln w="12700" cap="flat">
              <a:solidFill>
                <a:srgbClr val="212121"/>
              </a:solidFill>
              <a:prstDash val="solid"/>
              <a:round/>
            </a:ln>
          </a:top>
          <a:bottom>
            <a:ln w="12700" cap="flat">
              <a:solidFill>
                <a:srgbClr val="212121"/>
              </a:solidFill>
              <a:prstDash val="solid"/>
              <a:round/>
            </a:ln>
          </a:bottom>
          <a:insideH>
            <a:ln w="12700" cap="flat">
              <a:solidFill>
                <a:srgbClr val="212121"/>
              </a:solidFill>
              <a:prstDash val="solid"/>
              <a:round/>
            </a:ln>
          </a:insideH>
          <a:insideV>
            <a:ln w="12700" cap="flat">
              <a:solidFill>
                <a:srgbClr val="212121"/>
              </a:solidFill>
              <a:prstDash val="solid"/>
              <a:round/>
            </a:ln>
          </a:insideV>
        </a:tcBdr>
        <a:fill>
          <a:solidFill>
            <a:srgbClr val="FFFFFF"/>
          </a:solidFill>
        </a:fill>
      </a:tcStyle>
    </a:firstCol>
    <a:lastRow>
      <a:tcTxStyle b="on" i="off">
        <a:fontRef idx="major">
          <a:srgbClr val="212121"/>
        </a:fontRef>
        <a:srgbClr val="212121"/>
      </a:tcTxStyle>
      <a:tcStyle>
        <a:tcBdr>
          <a:left>
            <a:ln w="12700" cap="flat">
              <a:solidFill>
                <a:srgbClr val="212121"/>
              </a:solidFill>
              <a:prstDash val="solid"/>
              <a:round/>
            </a:ln>
          </a:left>
          <a:right>
            <a:ln w="12700" cap="flat">
              <a:solidFill>
                <a:srgbClr val="212121"/>
              </a:solidFill>
              <a:prstDash val="solid"/>
              <a:round/>
            </a:ln>
          </a:right>
          <a:top>
            <a:ln w="38100" cap="flat">
              <a:solidFill>
                <a:srgbClr val="212121"/>
              </a:solidFill>
              <a:prstDash val="solid"/>
              <a:round/>
            </a:ln>
          </a:top>
          <a:bottom>
            <a:ln w="12700" cap="flat">
              <a:solidFill>
                <a:srgbClr val="212121"/>
              </a:solidFill>
              <a:prstDash val="solid"/>
              <a:round/>
            </a:ln>
          </a:bottom>
          <a:insideH>
            <a:ln w="12700" cap="flat">
              <a:solidFill>
                <a:srgbClr val="212121"/>
              </a:solidFill>
              <a:prstDash val="solid"/>
              <a:round/>
            </a:ln>
          </a:insideH>
          <a:insideV>
            <a:ln w="12700" cap="flat">
              <a:solidFill>
                <a:srgbClr val="212121"/>
              </a:solidFill>
              <a:prstDash val="solid"/>
              <a:round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212121"/>
        </a:fontRef>
        <a:srgbClr val="212121"/>
      </a:tcTxStyle>
      <a:tcStyle>
        <a:tcBdr>
          <a:left>
            <a:ln w="12700" cap="flat">
              <a:solidFill>
                <a:srgbClr val="212121"/>
              </a:solidFill>
              <a:prstDash val="solid"/>
              <a:round/>
            </a:ln>
          </a:left>
          <a:right>
            <a:ln w="12700" cap="flat">
              <a:solidFill>
                <a:srgbClr val="212121"/>
              </a:solidFill>
              <a:prstDash val="solid"/>
              <a:round/>
            </a:ln>
          </a:right>
          <a:top>
            <a:ln w="12700" cap="flat">
              <a:solidFill>
                <a:srgbClr val="212121"/>
              </a:solidFill>
              <a:prstDash val="solid"/>
              <a:round/>
            </a:ln>
          </a:top>
          <a:bottom>
            <a:ln w="38100" cap="flat">
              <a:solidFill>
                <a:srgbClr val="212121"/>
              </a:solidFill>
              <a:prstDash val="solid"/>
              <a:round/>
            </a:ln>
          </a:bottom>
          <a:insideH>
            <a:ln w="12700" cap="flat">
              <a:solidFill>
                <a:srgbClr val="212121"/>
              </a:solidFill>
              <a:prstDash val="solid"/>
              <a:round/>
            </a:ln>
          </a:insideH>
          <a:insideV>
            <a:ln w="12700" cap="flat">
              <a:solidFill>
                <a:srgbClr val="212121"/>
              </a:solidFill>
              <a:prstDash val="solid"/>
              <a:round/>
            </a:ln>
          </a:insideV>
        </a:tcBdr>
        <a:fill>
          <a:solidFill>
            <a:srgbClr val="FFFFFF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730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4" name="Shape 124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400">
        <a:latin typeface="+mj-lt"/>
        <a:ea typeface="+mj-ea"/>
        <a:cs typeface="+mj-cs"/>
        <a:sym typeface="Arial"/>
      </a:defRPr>
    </a:lvl1pPr>
    <a:lvl2pPr indent="228600" latinLnBrk="0">
      <a:defRPr sz="1400">
        <a:latin typeface="+mj-lt"/>
        <a:ea typeface="+mj-ea"/>
        <a:cs typeface="+mj-cs"/>
        <a:sym typeface="Arial"/>
      </a:defRPr>
    </a:lvl2pPr>
    <a:lvl3pPr indent="457200" latinLnBrk="0">
      <a:defRPr sz="1400">
        <a:latin typeface="+mj-lt"/>
        <a:ea typeface="+mj-ea"/>
        <a:cs typeface="+mj-cs"/>
        <a:sym typeface="Arial"/>
      </a:defRPr>
    </a:lvl3pPr>
    <a:lvl4pPr indent="685800" latinLnBrk="0">
      <a:defRPr sz="1400">
        <a:latin typeface="+mj-lt"/>
        <a:ea typeface="+mj-ea"/>
        <a:cs typeface="+mj-cs"/>
        <a:sym typeface="Arial"/>
      </a:defRPr>
    </a:lvl4pPr>
    <a:lvl5pPr indent="914400" latinLnBrk="0">
      <a:defRPr sz="1400">
        <a:latin typeface="+mj-lt"/>
        <a:ea typeface="+mj-ea"/>
        <a:cs typeface="+mj-cs"/>
        <a:sym typeface="Arial"/>
      </a:defRPr>
    </a:lvl5pPr>
    <a:lvl6pPr indent="1143000" latinLnBrk="0">
      <a:defRPr sz="1400">
        <a:latin typeface="+mj-lt"/>
        <a:ea typeface="+mj-ea"/>
        <a:cs typeface="+mj-cs"/>
        <a:sym typeface="Arial"/>
      </a:defRPr>
    </a:lvl6pPr>
    <a:lvl7pPr indent="1371600" latinLnBrk="0">
      <a:defRPr sz="1400">
        <a:latin typeface="+mj-lt"/>
        <a:ea typeface="+mj-ea"/>
        <a:cs typeface="+mj-cs"/>
        <a:sym typeface="Arial"/>
      </a:defRPr>
    </a:lvl7pPr>
    <a:lvl8pPr indent="1600200" latinLnBrk="0">
      <a:defRPr sz="1400">
        <a:latin typeface="+mj-lt"/>
        <a:ea typeface="+mj-ea"/>
        <a:cs typeface="+mj-cs"/>
        <a:sym typeface="Arial"/>
      </a:defRPr>
    </a:lvl8pPr>
    <a:lvl9pPr indent="1828800" latinLnBrk="0">
      <a:defRPr sz="1400">
        <a:latin typeface="+mj-lt"/>
        <a:ea typeface="+mj-ea"/>
        <a:cs typeface="+mj-cs"/>
        <a:sym typeface="Arial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311708" y="744574"/>
            <a:ext cx="8520601" cy="2052601"/>
          </a:xfrm>
          <a:prstGeom prst="rect">
            <a:avLst/>
          </a:prstGeom>
        </p:spPr>
        <p:txBody>
          <a:bodyPr anchor="b"/>
          <a:lstStyle>
            <a:lvl1pPr algn="ctr">
              <a:defRPr sz="5200"/>
            </a:lvl1pPr>
          </a:lstStyle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11699" y="2834125"/>
            <a:ext cx="8520602" cy="792601"/>
          </a:xfrm>
          <a:prstGeom prst="rect">
            <a:avLst/>
          </a:prstGeom>
        </p:spPr>
        <p:txBody>
          <a:bodyPr/>
          <a:lstStyle>
            <a:lvl1pPr marL="342900" indent="-228600" algn="ctr">
              <a:lnSpc>
                <a:spcPct val="100000"/>
              </a:lnSpc>
              <a:buClrTx/>
              <a:buSzTx/>
              <a:buFontTx/>
              <a:buNone/>
              <a:defRPr sz="2800">
                <a:solidFill>
                  <a:srgbClr val="ADADAD"/>
                </a:solidFill>
              </a:defRPr>
            </a:lvl1pPr>
            <a:lvl2pPr marL="342900" indent="254000" algn="ctr">
              <a:lnSpc>
                <a:spcPct val="100000"/>
              </a:lnSpc>
              <a:buClrTx/>
              <a:buSzTx/>
              <a:buFontTx/>
              <a:buNone/>
              <a:defRPr sz="2800">
                <a:solidFill>
                  <a:srgbClr val="ADADAD"/>
                </a:solidFill>
              </a:defRPr>
            </a:lvl2pPr>
            <a:lvl3pPr marL="342900" indent="711200" algn="ctr">
              <a:lnSpc>
                <a:spcPct val="100000"/>
              </a:lnSpc>
              <a:buClrTx/>
              <a:buSzTx/>
              <a:buFontTx/>
              <a:buNone/>
              <a:defRPr sz="2800">
                <a:solidFill>
                  <a:srgbClr val="ADADAD"/>
                </a:solidFill>
              </a:defRPr>
            </a:lvl3pPr>
            <a:lvl4pPr marL="342900" indent="1168400" algn="ctr">
              <a:lnSpc>
                <a:spcPct val="100000"/>
              </a:lnSpc>
              <a:buClrTx/>
              <a:buSzTx/>
              <a:buFontTx/>
              <a:buNone/>
              <a:defRPr sz="2800">
                <a:solidFill>
                  <a:srgbClr val="ADADAD"/>
                </a:solidFill>
              </a:defRPr>
            </a:lvl4pPr>
            <a:lvl5pPr marL="342900" indent="1625600" algn="ctr">
              <a:lnSpc>
                <a:spcPct val="100000"/>
              </a:lnSpc>
              <a:buClrTx/>
              <a:buSzTx/>
              <a:buFontTx/>
              <a:buNone/>
              <a:defRPr sz="2800">
                <a:solidFill>
                  <a:srgbClr val="ADADAD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APTION_ONLY">
    <p:bg>
      <p:bgPr>
        <a:solidFill>
          <a:srgbClr val="2121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11699" y="4230575"/>
            <a:ext cx="5998802" cy="605101"/>
          </a:xfrm>
          <a:prstGeom prst="rect">
            <a:avLst/>
          </a:prstGeom>
        </p:spPr>
        <p:txBody>
          <a:bodyPr anchor="ctr"/>
          <a:lstStyle>
            <a:lvl1pPr marL="228600" indent="0">
              <a:lnSpc>
                <a:spcPct val="100000"/>
              </a:lnSpc>
              <a:buClrTx/>
              <a:buSzTx/>
              <a:buFontTx/>
              <a:buNone/>
              <a:defRPr>
                <a:solidFill>
                  <a:srgbClr val="ADADAD"/>
                </a:solidFill>
              </a:defRPr>
            </a:lvl1pPr>
            <a:lvl2pPr>
              <a:lnSpc>
                <a:spcPct val="100000"/>
              </a:lnSpc>
              <a:buClrTx/>
              <a:buFontTx/>
              <a:defRPr>
                <a:solidFill>
                  <a:srgbClr val="ADADAD"/>
                </a:solidFill>
              </a:defRPr>
            </a:lvl2pPr>
            <a:lvl3pPr>
              <a:lnSpc>
                <a:spcPct val="100000"/>
              </a:lnSpc>
              <a:buClrTx/>
              <a:buFontTx/>
              <a:defRPr>
                <a:solidFill>
                  <a:srgbClr val="ADADAD"/>
                </a:solidFill>
              </a:defRPr>
            </a:lvl3pPr>
            <a:lvl4pPr>
              <a:lnSpc>
                <a:spcPct val="100000"/>
              </a:lnSpc>
              <a:buClrTx/>
              <a:buFontTx/>
              <a:defRPr>
                <a:solidFill>
                  <a:srgbClr val="ADADAD"/>
                </a:solidFill>
              </a:defRPr>
            </a:lvl4pPr>
            <a:lvl5pPr>
              <a:lnSpc>
                <a:spcPct val="100000"/>
              </a:lnSpc>
              <a:buClrTx/>
              <a:buFontTx/>
              <a:defRPr>
                <a:solidFill>
                  <a:srgbClr val="ADADAD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IG_NUMBER">
    <p:bg>
      <p:bgPr>
        <a:solidFill>
          <a:srgbClr val="2121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xx%"/>
          <p:cNvSpPr txBox="1">
            <a:spLocks noGrp="1"/>
          </p:cNvSpPr>
          <p:nvPr>
            <p:ph type="title" hasCustomPrompt="1"/>
          </p:nvPr>
        </p:nvSpPr>
        <p:spPr>
          <a:xfrm>
            <a:off x="311699" y="1106125"/>
            <a:ext cx="8520602" cy="1963500"/>
          </a:xfrm>
          <a:prstGeom prst="rect">
            <a:avLst/>
          </a:prstGeom>
        </p:spPr>
        <p:txBody>
          <a:bodyPr anchor="b"/>
          <a:lstStyle>
            <a:lvl1pPr algn="ctr">
              <a:defRPr sz="12000"/>
            </a:lvl1pPr>
          </a:lstStyle>
          <a:p>
            <a:r>
              <a:t>xx%</a:t>
            </a:r>
          </a:p>
        </p:txBody>
      </p:sp>
      <p:sp>
        <p:nvSpPr>
          <p:cNvPr id="100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311699" y="3152225"/>
            <a:ext cx="8520602" cy="1300800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rgbClr val="ADADAD"/>
                </a:solidFill>
              </a:defRPr>
            </a:lvl1pPr>
            <a:lvl2pPr algn="ctr">
              <a:defRPr>
                <a:solidFill>
                  <a:srgbClr val="ADADAD"/>
                </a:solidFill>
              </a:defRPr>
            </a:lvl2pPr>
            <a:lvl3pPr algn="ctr">
              <a:defRPr>
                <a:solidFill>
                  <a:srgbClr val="ADADAD"/>
                </a:solidFill>
              </a:defRPr>
            </a:lvl3pPr>
            <a:lvl4pPr algn="ctr">
              <a:defRPr>
                <a:solidFill>
                  <a:srgbClr val="ADADAD"/>
                </a:solidFill>
              </a:defRPr>
            </a:lvl4pPr>
            <a:lvl5pPr algn="ctr">
              <a:defRPr>
                <a:solidFill>
                  <a:srgbClr val="ADADAD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bg>
      <p:bgPr>
        <a:solidFill>
          <a:srgbClr val="2121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_AND_BODY">
    <p:bg>
      <p:bgPr>
        <a:solidFill>
          <a:srgbClr val="2121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16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ADADAD"/>
                </a:solidFill>
              </a:defRPr>
            </a:lvl1pPr>
            <a:lvl2pPr>
              <a:defRPr>
                <a:solidFill>
                  <a:srgbClr val="ADADAD"/>
                </a:solidFill>
              </a:defRPr>
            </a:lvl2pPr>
            <a:lvl3pPr>
              <a:defRPr>
                <a:solidFill>
                  <a:srgbClr val="ADADAD"/>
                </a:solidFill>
              </a:defRPr>
            </a:lvl3pPr>
            <a:lvl4pPr>
              <a:defRPr>
                <a:solidFill>
                  <a:srgbClr val="ADADAD"/>
                </a:solidFill>
              </a:defRPr>
            </a:lvl4pPr>
            <a:lvl5pPr>
              <a:defRPr>
                <a:solidFill>
                  <a:srgbClr val="ADADAD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684345" y="4700819"/>
            <a:ext cx="336813" cy="318396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H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60;p14"/>
          <p:cNvSpPr txBox="1"/>
          <p:nvPr/>
        </p:nvSpPr>
        <p:spPr>
          <a:xfrm>
            <a:off x="311699" y="1515450"/>
            <a:ext cx="8520602" cy="211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normAutofit/>
          </a:bodyPr>
          <a:lstStyle/>
          <a:p>
            <a:pPr indent="324611" algn="ctr" defTabSz="649223">
              <a:lnSpc>
                <a:spcPct val="104999"/>
              </a:lnSpc>
              <a:buClr>
                <a:srgbClr val="ADADAD"/>
              </a:buClr>
              <a:buFont typeface="Arial"/>
              <a:defRPr sz="1917">
                <a:solidFill>
                  <a:srgbClr val="F3F3F3"/>
                </a:solidFill>
              </a:defRPr>
            </a:pPr>
            <a:r>
              <a:t>Motivation</a:t>
            </a:r>
          </a:p>
          <a:p>
            <a:pPr indent="324611" algn="ctr" defTabSz="649223">
              <a:lnSpc>
                <a:spcPct val="104999"/>
              </a:lnSpc>
              <a:spcBef>
                <a:spcPts val="800"/>
              </a:spcBef>
              <a:buClr>
                <a:srgbClr val="ADADAD"/>
              </a:buClr>
              <a:buFont typeface="Arial"/>
              <a:defRPr sz="1917">
                <a:solidFill>
                  <a:srgbClr val="434343"/>
                </a:solidFill>
              </a:defRPr>
            </a:pPr>
            <a:r>
              <a:rPr>
                <a:solidFill>
                  <a:srgbClr val="FFFFFF"/>
                </a:solidFill>
              </a:rPr>
              <a:t>Probability</a:t>
            </a:r>
            <a:r>
              <a:t> </a:t>
            </a:r>
            <a:r>
              <a:rPr>
                <a:solidFill>
                  <a:srgbClr val="FFFFFF"/>
                </a:solidFill>
              </a:rPr>
              <a:t>Review</a:t>
            </a:r>
          </a:p>
          <a:p>
            <a:pPr indent="324611" algn="ctr" defTabSz="649223">
              <a:lnSpc>
                <a:spcPct val="104999"/>
              </a:lnSpc>
              <a:spcBef>
                <a:spcPts val="800"/>
              </a:spcBef>
              <a:buClr>
                <a:srgbClr val="ADADAD"/>
              </a:buClr>
              <a:buFont typeface="Arial"/>
              <a:defRPr sz="1917">
                <a:solidFill>
                  <a:srgbClr val="434343"/>
                </a:solidFill>
              </a:defRPr>
            </a:pPr>
            <a:r>
              <a:rPr>
                <a:solidFill>
                  <a:srgbClr val="FFFFFF"/>
                </a:solidFill>
              </a:rPr>
              <a:t>Graphical</a:t>
            </a:r>
            <a:r>
              <a:t> </a:t>
            </a:r>
            <a:r>
              <a:rPr>
                <a:solidFill>
                  <a:srgbClr val="FFFFFF"/>
                </a:solidFill>
              </a:rPr>
              <a:t>Models</a:t>
            </a:r>
          </a:p>
          <a:p>
            <a:pPr indent="324611" algn="ctr" defTabSz="649223">
              <a:lnSpc>
                <a:spcPct val="104999"/>
              </a:lnSpc>
              <a:spcBef>
                <a:spcPts val="800"/>
              </a:spcBef>
              <a:buClr>
                <a:srgbClr val="ADADAD"/>
              </a:buClr>
              <a:buFont typeface="Arial"/>
              <a:defRPr sz="1917">
                <a:solidFill>
                  <a:srgbClr val="434343"/>
                </a:solidFill>
              </a:defRPr>
            </a:pPr>
            <a:r>
              <a:rPr>
                <a:solidFill>
                  <a:srgbClr val="FFFFFF"/>
                </a:solidFill>
              </a:rPr>
              <a:t>Probabilistic</a:t>
            </a:r>
            <a:r>
              <a:t> </a:t>
            </a:r>
            <a:r>
              <a:rPr>
                <a:solidFill>
                  <a:srgbClr val="FFFFFF"/>
                </a:solidFill>
              </a:rPr>
              <a:t>Programing</a:t>
            </a:r>
          </a:p>
          <a:p>
            <a:pPr indent="324611" algn="ctr" defTabSz="649223">
              <a:lnSpc>
                <a:spcPct val="104999"/>
              </a:lnSpc>
              <a:spcBef>
                <a:spcPts val="800"/>
              </a:spcBef>
              <a:buClr>
                <a:srgbClr val="ADADAD"/>
              </a:buClr>
              <a:buFont typeface="Arial"/>
              <a:defRPr sz="1917"/>
            </a:pPr>
            <a:r>
              <a:t>Examples</a:t>
            </a:r>
          </a:p>
        </p:txBody>
      </p:sp>
      <p:sp>
        <p:nvSpPr>
          <p:cNvPr id="2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ubh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722312" y="2180034"/>
            <a:ext cx="7772401" cy="1125141"/>
          </a:xfrm>
          <a:prstGeom prst="rect">
            <a:avLst/>
          </a:prstGeom>
        </p:spPr>
        <p:txBody>
          <a:bodyPr/>
          <a:lstStyle>
            <a:lvl1pPr marL="0" indent="0" algn="ctr"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0" indent="228600" algn="ctr"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0" indent="457200" algn="ctr"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3pPr>
            <a:lvl4pPr marL="0" indent="685800" algn="ctr"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4pPr>
            <a:lvl5pPr marL="0" indent="914400" algn="ctr"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684345" y="4700819"/>
            <a:ext cx="336813" cy="318396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_AND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_AND_TWO_COLUMNS">
    <p:bg>
      <p:bgPr>
        <a:solidFill>
          <a:srgbClr val="2121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6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311699" y="1152475"/>
            <a:ext cx="3999902" cy="3416400"/>
          </a:xfrm>
          <a:prstGeom prst="rect">
            <a:avLst/>
          </a:prstGeom>
        </p:spPr>
        <p:txBody>
          <a:bodyPr/>
          <a:lstStyle>
            <a:lvl1pPr indent="-317500">
              <a:buSzPts val="1400"/>
              <a:defRPr sz="1400">
                <a:solidFill>
                  <a:srgbClr val="ADADAD"/>
                </a:solidFill>
              </a:defRPr>
            </a:lvl1pPr>
            <a:lvl2pPr marL="965200" indent="-355600">
              <a:buSzPts val="1400"/>
              <a:defRPr sz="1400">
                <a:solidFill>
                  <a:srgbClr val="ADADAD"/>
                </a:solidFill>
              </a:defRPr>
            </a:lvl2pPr>
            <a:lvl3pPr marL="1422400" indent="-355600">
              <a:buSzPts val="1400"/>
              <a:defRPr sz="1400">
                <a:solidFill>
                  <a:srgbClr val="ADADAD"/>
                </a:solidFill>
              </a:defRPr>
            </a:lvl3pPr>
            <a:lvl4pPr marL="1879600" indent="-355600">
              <a:buSzPts val="1400"/>
              <a:defRPr sz="1400">
                <a:solidFill>
                  <a:srgbClr val="ADADAD"/>
                </a:solidFill>
              </a:defRPr>
            </a:lvl4pPr>
            <a:lvl5pPr marL="2336800" indent="-355600">
              <a:buSzPts val="1400"/>
              <a:defRPr sz="1400">
                <a:solidFill>
                  <a:srgbClr val="ADADAD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7" name="Google Shape;23;p5"/>
          <p:cNvSpPr txBox="1">
            <a:spLocks noGrp="1"/>
          </p:cNvSpPr>
          <p:nvPr>
            <p:ph type="body" sz="half" idx="21"/>
          </p:nvPr>
        </p:nvSpPr>
        <p:spPr>
          <a:xfrm>
            <a:off x="4832399" y="1152475"/>
            <a:ext cx="3999902" cy="3416400"/>
          </a:xfrm>
          <a:prstGeom prst="rect">
            <a:avLst/>
          </a:prstGeom>
        </p:spPr>
        <p:txBody>
          <a:bodyPr/>
          <a:lstStyle/>
          <a:p>
            <a:pPr indent="-317500">
              <a:buSzPts val="1400"/>
              <a:defRPr sz="1400">
                <a:solidFill>
                  <a:srgbClr val="ADADAD"/>
                </a:solidFill>
              </a:defRPr>
            </a:pPr>
            <a:endParaRPr/>
          </a:p>
        </p:txBody>
      </p:sp>
      <p:sp>
        <p:nvSpPr>
          <p:cNvPr id="4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_ONLY">
    <p:bg>
      <p:bgPr>
        <a:solidFill>
          <a:srgbClr val="2121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ONE_COLUMN_TEXT">
    <p:bg>
      <p:bgPr>
        <a:solidFill>
          <a:srgbClr val="2121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itle Text"/>
          <p:cNvSpPr txBox="1">
            <a:spLocks noGrp="1"/>
          </p:cNvSpPr>
          <p:nvPr>
            <p:ph type="title"/>
          </p:nvPr>
        </p:nvSpPr>
        <p:spPr>
          <a:xfrm>
            <a:off x="311699" y="555600"/>
            <a:ext cx="2808001" cy="75570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6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11699" y="1389599"/>
            <a:ext cx="2808001" cy="3179401"/>
          </a:xfrm>
          <a:prstGeom prst="rect">
            <a:avLst/>
          </a:prstGeom>
        </p:spPr>
        <p:txBody>
          <a:bodyPr/>
          <a:lstStyle>
            <a:lvl1pPr indent="-304800">
              <a:buSzPts val="1200"/>
              <a:defRPr sz="1200">
                <a:solidFill>
                  <a:srgbClr val="ADADAD"/>
                </a:solidFill>
              </a:defRPr>
            </a:lvl1pPr>
            <a:lvl2pPr marL="914400" indent="-304800">
              <a:buSzPts val="1200"/>
              <a:defRPr sz="1200">
                <a:solidFill>
                  <a:srgbClr val="ADADAD"/>
                </a:solidFill>
              </a:defRPr>
            </a:lvl2pPr>
            <a:lvl3pPr marL="1371600" indent="-304800">
              <a:buSzPts val="1200"/>
              <a:defRPr sz="1200">
                <a:solidFill>
                  <a:srgbClr val="ADADAD"/>
                </a:solidFill>
              </a:defRPr>
            </a:lvl3pPr>
            <a:lvl4pPr marL="1828800" indent="-304800">
              <a:buSzPts val="1200"/>
              <a:defRPr sz="1200">
                <a:solidFill>
                  <a:srgbClr val="ADADAD"/>
                </a:solidFill>
              </a:defRPr>
            </a:lvl4pPr>
            <a:lvl5pPr marL="2286000" indent="-304800">
              <a:buSzPts val="1200"/>
              <a:defRPr sz="1200">
                <a:solidFill>
                  <a:srgbClr val="ADADAD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MAIN_POINT">
    <p:bg>
      <p:bgPr>
        <a:solidFill>
          <a:srgbClr val="2121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itle Text"/>
          <p:cNvSpPr txBox="1">
            <a:spLocks noGrp="1"/>
          </p:cNvSpPr>
          <p:nvPr>
            <p:ph type="title"/>
          </p:nvPr>
        </p:nvSpPr>
        <p:spPr>
          <a:xfrm>
            <a:off x="490250" y="450149"/>
            <a:ext cx="6367801" cy="4090801"/>
          </a:xfrm>
          <a:prstGeom prst="rect">
            <a:avLst/>
          </a:prstGeom>
        </p:spPr>
        <p:txBody>
          <a:bodyPr anchor="ctr"/>
          <a:lstStyle>
            <a:lvl1pPr>
              <a:defRPr sz="4800"/>
            </a:lvl1pPr>
          </a:lstStyle>
          <a:p>
            <a:r>
              <a:t>Title Text</a:t>
            </a:r>
          </a:p>
        </p:txBody>
      </p:sp>
      <p:sp>
        <p:nvSpPr>
          <p:cNvPr id="7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_TITLE_AND_DESCRIPTION">
    <p:bg>
      <p:bgPr>
        <a:solidFill>
          <a:srgbClr val="2121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36;p9"/>
          <p:cNvSpPr/>
          <p:nvPr/>
        </p:nvSpPr>
        <p:spPr>
          <a:xfrm>
            <a:off x="4572000" y="24"/>
            <a:ext cx="4572000" cy="5143501"/>
          </a:xfrm>
          <a:prstGeom prst="rect">
            <a:avLst/>
          </a:prstGeom>
          <a:solidFill>
            <a:srgbClr val="30303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81" name="Title Text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1"/>
          </a:xfrm>
          <a:prstGeom prst="rect">
            <a:avLst/>
          </a:prstGeom>
        </p:spPr>
        <p:txBody>
          <a:bodyPr anchor="b"/>
          <a:lstStyle>
            <a:lvl1pPr algn="ctr">
              <a:defRPr sz="4200"/>
            </a:lvl1pPr>
          </a:lstStyle>
          <a:p>
            <a:r>
              <a:t>Title Text</a:t>
            </a:r>
          </a:p>
        </p:txBody>
      </p:sp>
      <p:sp>
        <p:nvSpPr>
          <p:cNvPr id="8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65500" y="2803075"/>
            <a:ext cx="4045200" cy="1235101"/>
          </a:xfrm>
          <a:prstGeom prst="rect">
            <a:avLst/>
          </a:prstGeom>
        </p:spPr>
        <p:txBody>
          <a:bodyPr/>
          <a:lstStyle>
            <a:lvl1pPr marL="342900" indent="-228600" algn="ctr">
              <a:lnSpc>
                <a:spcPct val="100000"/>
              </a:lnSpc>
              <a:buClrTx/>
              <a:buSzTx/>
              <a:buFontTx/>
              <a:buNone/>
              <a:defRPr sz="2100">
                <a:solidFill>
                  <a:srgbClr val="ADADAD"/>
                </a:solidFill>
              </a:defRPr>
            </a:lvl1pPr>
            <a:lvl2pPr marL="342900" indent="254000" algn="ctr">
              <a:lnSpc>
                <a:spcPct val="100000"/>
              </a:lnSpc>
              <a:buClrTx/>
              <a:buSzTx/>
              <a:buFontTx/>
              <a:buNone/>
              <a:defRPr sz="2100">
                <a:solidFill>
                  <a:srgbClr val="ADADAD"/>
                </a:solidFill>
              </a:defRPr>
            </a:lvl2pPr>
            <a:lvl3pPr marL="342900" indent="711200" algn="ctr">
              <a:lnSpc>
                <a:spcPct val="100000"/>
              </a:lnSpc>
              <a:buClrTx/>
              <a:buSzTx/>
              <a:buFontTx/>
              <a:buNone/>
              <a:defRPr sz="2100">
                <a:solidFill>
                  <a:srgbClr val="ADADAD"/>
                </a:solidFill>
              </a:defRPr>
            </a:lvl3pPr>
            <a:lvl4pPr marL="342900" indent="1168400" algn="ctr">
              <a:lnSpc>
                <a:spcPct val="100000"/>
              </a:lnSpc>
              <a:buClrTx/>
              <a:buSzTx/>
              <a:buFontTx/>
              <a:buNone/>
              <a:defRPr sz="2100">
                <a:solidFill>
                  <a:srgbClr val="ADADAD"/>
                </a:solidFill>
              </a:defRPr>
            </a:lvl4pPr>
            <a:lvl5pPr marL="342900" indent="1625600" algn="ctr">
              <a:lnSpc>
                <a:spcPct val="100000"/>
              </a:lnSpc>
              <a:buClrTx/>
              <a:buSzTx/>
              <a:buFontTx/>
              <a:buNone/>
              <a:defRPr sz="2100">
                <a:solidFill>
                  <a:srgbClr val="ADADAD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3" name="Google Shape;39;p9"/>
          <p:cNvSpPr txBox="1">
            <a:spLocks noGrp="1"/>
          </p:cNvSpPr>
          <p:nvPr>
            <p:ph type="body" sz="half" idx="21"/>
          </p:nvPr>
        </p:nvSpPr>
        <p:spPr>
          <a:xfrm>
            <a:off x="4939500" y="724199"/>
            <a:ext cx="3837000" cy="3695101"/>
          </a:xfrm>
          <a:prstGeom prst="rect">
            <a:avLst/>
          </a:prstGeom>
        </p:spPr>
        <p:txBody>
          <a:bodyPr anchor="ctr"/>
          <a:lstStyle/>
          <a:p>
            <a:pPr>
              <a:buClr>
                <a:srgbClr val="FFFFFF"/>
              </a:buCl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684345" y="4700819"/>
            <a:ext cx="336814" cy="318396"/>
          </a:xfrm>
          <a:prstGeom prst="rect">
            <a:avLst/>
          </a:prstGeom>
          <a:ln w="12700">
            <a:miter lim="400000"/>
          </a:ln>
        </p:spPr>
        <p:txBody>
          <a:bodyPr wrap="none" lIns="91424" tIns="91424" rIns="91424" bIns="91424" anchor="ctr">
            <a:normAutofit/>
          </a:bodyPr>
          <a:lstStyle>
            <a:lvl1pPr algn="r">
              <a:defRPr sz="1000">
                <a:solidFill>
                  <a:srgbClr val="ADADAD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ransition spd="med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FFFFFF"/>
          </a:solidFill>
          <a:uFillTx/>
          <a:latin typeface="+mj-lt"/>
          <a:ea typeface="+mj-ea"/>
          <a:cs typeface="+mj-cs"/>
          <a:sym typeface="Arial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FFFFFF"/>
          </a:solidFill>
          <a:uFillTx/>
          <a:latin typeface="+mj-lt"/>
          <a:ea typeface="+mj-ea"/>
          <a:cs typeface="+mj-cs"/>
          <a:sym typeface="Arial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FFFFFF"/>
          </a:solidFill>
          <a:uFillTx/>
          <a:latin typeface="+mj-lt"/>
          <a:ea typeface="+mj-ea"/>
          <a:cs typeface="+mj-cs"/>
          <a:sym typeface="Arial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FFFFFF"/>
          </a:solidFill>
          <a:uFillTx/>
          <a:latin typeface="+mj-lt"/>
          <a:ea typeface="+mj-ea"/>
          <a:cs typeface="+mj-cs"/>
          <a:sym typeface="Arial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FFFFFF"/>
          </a:solidFill>
          <a:uFillTx/>
          <a:latin typeface="+mj-lt"/>
          <a:ea typeface="+mj-ea"/>
          <a:cs typeface="+mj-cs"/>
          <a:sym typeface="Arial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FFFFFF"/>
          </a:solidFill>
          <a:uFillTx/>
          <a:latin typeface="+mj-lt"/>
          <a:ea typeface="+mj-ea"/>
          <a:cs typeface="+mj-cs"/>
          <a:sym typeface="Arial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FFFFFF"/>
          </a:solidFill>
          <a:uFillTx/>
          <a:latin typeface="+mj-lt"/>
          <a:ea typeface="+mj-ea"/>
          <a:cs typeface="+mj-cs"/>
          <a:sym typeface="Arial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FFFFFF"/>
          </a:solidFill>
          <a:uFillTx/>
          <a:latin typeface="+mj-lt"/>
          <a:ea typeface="+mj-ea"/>
          <a:cs typeface="+mj-cs"/>
          <a:sym typeface="Arial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FFFFFF"/>
          </a:solidFill>
          <a:uFillTx/>
          <a:latin typeface="+mj-lt"/>
          <a:ea typeface="+mj-ea"/>
          <a:cs typeface="+mj-cs"/>
          <a:sym typeface="Arial"/>
        </a:defRPr>
      </a:lvl9pPr>
    </p:titleStyle>
    <p:bodyStyle>
      <a:lvl1pPr marL="457200" marR="0" indent="-342900" algn="l" defTabSz="914400" latinLnBrk="0">
        <a:lnSpc>
          <a:spcPct val="115000"/>
        </a:lnSpc>
        <a:spcBef>
          <a:spcPts val="0"/>
        </a:spcBef>
        <a:spcAft>
          <a:spcPts val="0"/>
        </a:spcAft>
        <a:buClr>
          <a:srgbClr val="ADADAD"/>
        </a:buClr>
        <a:buSzPts val="1800"/>
        <a:buFont typeface="Arial"/>
        <a:buChar char="●"/>
        <a:tabLst/>
        <a:defRPr sz="1800" b="0" i="0" u="none" strike="noStrike" cap="none" spc="0" baseline="0">
          <a:solidFill>
            <a:srgbClr val="A7A7A7"/>
          </a:solidFill>
          <a:uFillTx/>
          <a:latin typeface="+mj-lt"/>
          <a:ea typeface="+mj-ea"/>
          <a:cs typeface="+mj-cs"/>
          <a:sym typeface="Arial"/>
        </a:defRPr>
      </a:lvl1pPr>
      <a:lvl2pPr marL="1005114" marR="0" indent="-408214" algn="l" defTabSz="914400" latinLnBrk="0">
        <a:lnSpc>
          <a:spcPct val="115000"/>
        </a:lnSpc>
        <a:spcBef>
          <a:spcPts val="0"/>
        </a:spcBef>
        <a:spcAft>
          <a:spcPts val="0"/>
        </a:spcAft>
        <a:buClr>
          <a:srgbClr val="ADADAD"/>
        </a:buClr>
        <a:buSzPts val="1800"/>
        <a:buFont typeface="Arial"/>
        <a:buChar char="○"/>
        <a:tabLst/>
        <a:defRPr sz="1800" b="0" i="0" u="none" strike="noStrike" cap="none" spc="0" baseline="0">
          <a:solidFill>
            <a:srgbClr val="A7A7A7"/>
          </a:solidFill>
          <a:uFillTx/>
          <a:latin typeface="+mj-lt"/>
          <a:ea typeface="+mj-ea"/>
          <a:cs typeface="+mj-cs"/>
          <a:sym typeface="Arial"/>
        </a:defRPr>
      </a:lvl2pPr>
      <a:lvl3pPr marL="1462314" marR="0" indent="-408214" algn="l" defTabSz="914400" latinLnBrk="0">
        <a:lnSpc>
          <a:spcPct val="115000"/>
        </a:lnSpc>
        <a:spcBef>
          <a:spcPts val="0"/>
        </a:spcBef>
        <a:spcAft>
          <a:spcPts val="0"/>
        </a:spcAft>
        <a:buClr>
          <a:srgbClr val="ADADAD"/>
        </a:buClr>
        <a:buSzPts val="1800"/>
        <a:buFont typeface="Arial"/>
        <a:buChar char="■"/>
        <a:tabLst/>
        <a:defRPr sz="1800" b="0" i="0" u="none" strike="noStrike" cap="none" spc="0" baseline="0">
          <a:solidFill>
            <a:srgbClr val="A7A7A7"/>
          </a:solidFill>
          <a:uFillTx/>
          <a:latin typeface="+mj-lt"/>
          <a:ea typeface="+mj-ea"/>
          <a:cs typeface="+mj-cs"/>
          <a:sym typeface="Arial"/>
        </a:defRPr>
      </a:lvl3pPr>
      <a:lvl4pPr marL="1919514" marR="0" indent="-408214" algn="l" defTabSz="914400" latinLnBrk="0">
        <a:lnSpc>
          <a:spcPct val="115000"/>
        </a:lnSpc>
        <a:spcBef>
          <a:spcPts val="0"/>
        </a:spcBef>
        <a:spcAft>
          <a:spcPts val="0"/>
        </a:spcAft>
        <a:buClr>
          <a:srgbClr val="ADADAD"/>
        </a:buClr>
        <a:buSzPts val="1800"/>
        <a:buFont typeface="Arial"/>
        <a:buChar char="●"/>
        <a:tabLst/>
        <a:defRPr sz="1800" b="0" i="0" u="none" strike="noStrike" cap="none" spc="0" baseline="0">
          <a:solidFill>
            <a:srgbClr val="A7A7A7"/>
          </a:solidFill>
          <a:uFillTx/>
          <a:latin typeface="+mj-lt"/>
          <a:ea typeface="+mj-ea"/>
          <a:cs typeface="+mj-cs"/>
          <a:sym typeface="Arial"/>
        </a:defRPr>
      </a:lvl4pPr>
      <a:lvl5pPr marL="2376714" marR="0" indent="-408214" algn="l" defTabSz="914400" latinLnBrk="0">
        <a:lnSpc>
          <a:spcPct val="115000"/>
        </a:lnSpc>
        <a:spcBef>
          <a:spcPts val="0"/>
        </a:spcBef>
        <a:spcAft>
          <a:spcPts val="0"/>
        </a:spcAft>
        <a:buClr>
          <a:srgbClr val="ADADAD"/>
        </a:buClr>
        <a:buSzPts val="1800"/>
        <a:buFont typeface="Arial"/>
        <a:buChar char="○"/>
        <a:tabLst/>
        <a:defRPr sz="1800" b="0" i="0" u="none" strike="noStrike" cap="none" spc="0" baseline="0">
          <a:solidFill>
            <a:srgbClr val="A7A7A7"/>
          </a:solidFill>
          <a:uFillTx/>
          <a:latin typeface="+mj-lt"/>
          <a:ea typeface="+mj-ea"/>
          <a:cs typeface="+mj-cs"/>
          <a:sym typeface="Arial"/>
        </a:defRPr>
      </a:lvl5pPr>
      <a:lvl6pPr marL="2833914" marR="0" indent="-408214" algn="l" defTabSz="914400" latinLnBrk="0">
        <a:lnSpc>
          <a:spcPct val="115000"/>
        </a:lnSpc>
        <a:spcBef>
          <a:spcPts val="0"/>
        </a:spcBef>
        <a:spcAft>
          <a:spcPts val="0"/>
        </a:spcAft>
        <a:buClr>
          <a:srgbClr val="ADADAD"/>
        </a:buClr>
        <a:buSzPts val="1800"/>
        <a:buFont typeface="Arial"/>
        <a:buChar char="■"/>
        <a:tabLst/>
        <a:defRPr sz="1800" b="0" i="0" u="none" strike="noStrike" cap="none" spc="0" baseline="0">
          <a:solidFill>
            <a:srgbClr val="A7A7A7"/>
          </a:solidFill>
          <a:uFillTx/>
          <a:latin typeface="+mj-lt"/>
          <a:ea typeface="+mj-ea"/>
          <a:cs typeface="+mj-cs"/>
          <a:sym typeface="Arial"/>
        </a:defRPr>
      </a:lvl6pPr>
      <a:lvl7pPr marL="3291114" marR="0" indent="-408214" algn="l" defTabSz="914400" latinLnBrk="0">
        <a:lnSpc>
          <a:spcPct val="115000"/>
        </a:lnSpc>
        <a:spcBef>
          <a:spcPts val="0"/>
        </a:spcBef>
        <a:spcAft>
          <a:spcPts val="0"/>
        </a:spcAft>
        <a:buClr>
          <a:srgbClr val="ADADAD"/>
        </a:buClr>
        <a:buSzPts val="1800"/>
        <a:buFont typeface="Arial"/>
        <a:buChar char="●"/>
        <a:tabLst/>
        <a:defRPr sz="1800" b="0" i="0" u="none" strike="noStrike" cap="none" spc="0" baseline="0">
          <a:solidFill>
            <a:srgbClr val="A7A7A7"/>
          </a:solidFill>
          <a:uFillTx/>
          <a:latin typeface="+mj-lt"/>
          <a:ea typeface="+mj-ea"/>
          <a:cs typeface="+mj-cs"/>
          <a:sym typeface="Arial"/>
        </a:defRPr>
      </a:lvl7pPr>
      <a:lvl8pPr marL="3748314" marR="0" indent="-408214" algn="l" defTabSz="914400" latinLnBrk="0">
        <a:lnSpc>
          <a:spcPct val="115000"/>
        </a:lnSpc>
        <a:spcBef>
          <a:spcPts val="0"/>
        </a:spcBef>
        <a:spcAft>
          <a:spcPts val="0"/>
        </a:spcAft>
        <a:buClr>
          <a:srgbClr val="ADADAD"/>
        </a:buClr>
        <a:buSzPts val="1800"/>
        <a:buFont typeface="Arial"/>
        <a:buChar char="○"/>
        <a:tabLst/>
        <a:defRPr sz="1800" b="0" i="0" u="none" strike="noStrike" cap="none" spc="0" baseline="0">
          <a:solidFill>
            <a:srgbClr val="A7A7A7"/>
          </a:solidFill>
          <a:uFillTx/>
          <a:latin typeface="+mj-lt"/>
          <a:ea typeface="+mj-ea"/>
          <a:cs typeface="+mj-cs"/>
          <a:sym typeface="Arial"/>
        </a:defRPr>
      </a:lvl8pPr>
      <a:lvl9pPr marL="4205514" marR="0" indent="-408214" algn="l" defTabSz="914400" latinLnBrk="0">
        <a:lnSpc>
          <a:spcPct val="115000"/>
        </a:lnSpc>
        <a:spcBef>
          <a:spcPts val="0"/>
        </a:spcBef>
        <a:spcAft>
          <a:spcPts val="0"/>
        </a:spcAft>
        <a:buClr>
          <a:srgbClr val="ADADAD"/>
        </a:buClr>
        <a:buSzPts val="1800"/>
        <a:buFont typeface="Arial"/>
        <a:buChar char="■"/>
        <a:tabLst/>
        <a:defRPr sz="1800" b="0" i="0" u="none" strike="noStrike" cap="none" spc="0" baseline="0">
          <a:solidFill>
            <a:srgbClr val="A7A7A7"/>
          </a:solidFill>
          <a:uFillTx/>
          <a:latin typeface="+mj-lt"/>
          <a:ea typeface="+mj-ea"/>
          <a:cs typeface="+mj-cs"/>
          <a:sym typeface="Arial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ience.org/doi/pdf/10.1126/science.abg7285?casa_token=lWs_WEM2CrMAAAAA:GRQW6_U1AsaW-dsFd3D0tHQSgewQu2ldWnyGnzEVvN48RA1_K1bZ0YrwqsC63cx1Vy36AFnKCruZBQ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ature.com/articles/s41583-021-00502-3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hyperlink" Target="http://www.rowland.harvard.edu/rjf/cox/pdfs/TICS_DiCarloCox_2007.pdf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www.nature.com/articles/s41593-017-0028-6" TargetMode="External"/><Relationship Id="rId5" Type="http://schemas.openxmlformats.org/officeDocument/2006/relationships/hyperlink" Target="https://www.ncbi.nlm.nih.gov/pmc/articles/PMC3393826/pdf/nihms368883.pdf" TargetMode="Externa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www.nature.com/articles/s41593-018-0209-y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if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hyperlink" Target="http://pyro.ai" TargetMode="External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ftp/arxiv/papers/2103/2103.14662.pdf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iencedirect.com/science/article/pii/S0959438818302174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Relationship Id="rId5" Type="http://schemas.openxmlformats.org/officeDocument/2006/relationships/hyperlink" Target="https://www.biorxiv.org/content/10.1101/621540v1.abstract??collection=" TargetMode="External"/><Relationship Id="rId4" Type="http://schemas.openxmlformats.org/officeDocument/2006/relationships/hyperlink" Target="https://journals.plos.org/plosone/article?id=10.1371/journal.pone.0094914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www.nature.com/articles/s41586-021-04268-7" TargetMode="External"/><Relationship Id="rId5" Type="http://schemas.openxmlformats.org/officeDocument/2006/relationships/hyperlink" Target="https://shadlenlab.columbia.edu/publications/publications/mike/Neuron_Shadlen2016.pdf" TargetMode="Externa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54;p13"/>
          <p:cNvSpPr txBox="1">
            <a:spLocks noGrp="1"/>
          </p:cNvSpPr>
          <p:nvPr>
            <p:ph type="ctrTitle"/>
          </p:nvPr>
        </p:nvSpPr>
        <p:spPr>
          <a:xfrm>
            <a:off x="311707" y="744575"/>
            <a:ext cx="8520602" cy="2052599"/>
          </a:xfrm>
          <a:prstGeom prst="rect">
            <a:avLst/>
          </a:prstGeom>
        </p:spPr>
        <p:txBody>
          <a:bodyPr/>
          <a:lstStyle/>
          <a:p>
            <a:r>
              <a:t>Probabilistic Modeling of Neural Data</a:t>
            </a:r>
          </a:p>
        </p:txBody>
      </p:sp>
      <p:sp>
        <p:nvSpPr>
          <p:cNvPr id="127" name="Google Shape;55;p13"/>
          <p:cNvSpPr txBox="1">
            <a:spLocks noGrp="1"/>
          </p:cNvSpPr>
          <p:nvPr>
            <p:ph type="subTitle" sz="quarter" idx="1"/>
          </p:nvPr>
        </p:nvSpPr>
        <p:spPr>
          <a:xfrm>
            <a:off x="311699" y="2834125"/>
            <a:ext cx="8520602" cy="792601"/>
          </a:xfrm>
          <a:prstGeom prst="rect">
            <a:avLst/>
          </a:prstGeom>
        </p:spPr>
        <p:txBody>
          <a:bodyPr/>
          <a:lstStyle>
            <a:lvl1pPr marL="0" indent="0"/>
          </a:lstStyle>
          <a:p>
            <a:r>
              <a:t>Elom Amematsro &amp; Amin Nejatbakhsh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26;p22"/>
          <p:cNvSpPr txBox="1">
            <a:spLocks noGrp="1"/>
          </p:cNvSpPr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</p:spPr>
        <p:txBody>
          <a:bodyPr/>
          <a:lstStyle>
            <a:lvl1pPr>
              <a:defRPr sz="2500"/>
            </a:lvl1pPr>
          </a:lstStyle>
          <a:p>
            <a:r>
              <a:t>Understand mechanisms</a:t>
            </a:r>
          </a:p>
        </p:txBody>
      </p:sp>
      <p:sp>
        <p:nvSpPr>
          <p:cNvPr id="171" name="Google Shape;127;p22"/>
          <p:cNvSpPr txBox="1"/>
          <p:nvPr/>
        </p:nvSpPr>
        <p:spPr>
          <a:xfrm>
            <a:off x="2321998" y="1017724"/>
            <a:ext cx="4500002" cy="3306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lnSpc>
                <a:spcPct val="115000"/>
              </a:lnSpc>
              <a:spcBef>
                <a:spcPts val="1200"/>
              </a:spcBef>
              <a:defRPr sz="1100" b="1">
                <a:solidFill>
                  <a:srgbClr val="ADADAD"/>
                </a:solidFill>
              </a:defRPr>
            </a:lvl1pPr>
          </a:lstStyle>
          <a:p>
            <a:r>
              <a:t>From genes to behavior</a:t>
            </a:r>
          </a:p>
        </p:txBody>
      </p:sp>
      <p:pic>
        <p:nvPicPr>
          <p:cNvPr id="172" name="Google Shape;128;p22" descr="Google Shape;128;p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5824" y="1375900"/>
            <a:ext cx="6752344" cy="3298200"/>
          </a:xfrm>
          <a:prstGeom prst="rect">
            <a:avLst/>
          </a:prstGeom>
          <a:ln w="12700">
            <a:miter lim="400000"/>
          </a:ln>
        </p:spPr>
      </p:pic>
      <p:sp>
        <p:nvSpPr>
          <p:cNvPr id="173" name="Google Shape;129;p22"/>
          <p:cNvSpPr txBox="1"/>
          <p:nvPr/>
        </p:nvSpPr>
        <p:spPr>
          <a:xfrm>
            <a:off x="3843287" y="4678274"/>
            <a:ext cx="1457401" cy="3183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sz="1000" u="sng">
                <a:solidFill>
                  <a:schemeClr val="accent5"/>
                </a:solidFill>
                <a:uFill>
                  <a:solidFill>
                    <a:schemeClr val="accent5"/>
                  </a:solidFill>
                </a:uFill>
                <a:hlinkClick r:id="rId3"/>
              </a:defRPr>
            </a:lvl1pPr>
          </a:lstStyle>
          <a:p>
            <a:pPr>
              <a:defRPr>
                <a:uFillTx/>
              </a:defRPr>
            </a:pPr>
            <a:r>
              <a:rPr>
                <a:uFill>
                  <a:solidFill>
                    <a:schemeClr val="accent5"/>
                  </a:solidFill>
                </a:uFill>
                <a:hlinkClick r:id="rId3"/>
              </a:rPr>
              <a:t>Luo, 2021</a:t>
            </a: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34;p23"/>
          <p:cNvSpPr txBox="1">
            <a:spLocks noGrp="1"/>
          </p:cNvSpPr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</p:spPr>
        <p:txBody>
          <a:bodyPr/>
          <a:lstStyle>
            <a:lvl1pPr>
              <a:defRPr sz="2500"/>
            </a:lvl1pPr>
          </a:lstStyle>
          <a:p>
            <a:r>
              <a:t>Understand mechanisms</a:t>
            </a:r>
          </a:p>
        </p:txBody>
      </p:sp>
      <p:pic>
        <p:nvPicPr>
          <p:cNvPr id="176" name="Google Shape;135;p23" descr="Google Shape;135;p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6212" y="1591900"/>
            <a:ext cx="6711576" cy="2884577"/>
          </a:xfrm>
          <a:prstGeom prst="rect">
            <a:avLst/>
          </a:prstGeom>
          <a:ln w="12700">
            <a:miter lim="400000"/>
          </a:ln>
        </p:spPr>
      </p:pic>
      <p:sp>
        <p:nvSpPr>
          <p:cNvPr id="177" name="Google Shape;136;p23"/>
          <p:cNvSpPr txBox="1"/>
          <p:nvPr/>
        </p:nvSpPr>
        <p:spPr>
          <a:xfrm>
            <a:off x="2321998" y="1186499"/>
            <a:ext cx="4500002" cy="3306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lnSpc>
                <a:spcPct val="115000"/>
              </a:lnSpc>
              <a:spcBef>
                <a:spcPts val="1200"/>
              </a:spcBef>
              <a:defRPr sz="1100" b="1">
                <a:solidFill>
                  <a:srgbClr val="ADADAD"/>
                </a:solidFill>
              </a:defRPr>
            </a:lvl1pPr>
          </a:lstStyle>
          <a:p>
            <a:r>
              <a:t>Neural tuning curves and representational geometry</a:t>
            </a:r>
          </a:p>
        </p:txBody>
      </p:sp>
      <p:sp>
        <p:nvSpPr>
          <p:cNvPr id="178" name="Google Shape;137;p23"/>
          <p:cNvSpPr txBox="1"/>
          <p:nvPr/>
        </p:nvSpPr>
        <p:spPr>
          <a:xfrm>
            <a:off x="3669453" y="4476474"/>
            <a:ext cx="1805101" cy="3183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sz="1000" u="sng">
                <a:solidFill>
                  <a:schemeClr val="accent5"/>
                </a:solidFill>
                <a:uFill>
                  <a:solidFill>
                    <a:schemeClr val="accent5"/>
                  </a:solidFill>
                </a:uFill>
                <a:hlinkClick r:id="rId3"/>
              </a:defRPr>
            </a:lvl1pPr>
          </a:lstStyle>
          <a:p>
            <a:pPr>
              <a:defRPr>
                <a:uFillTx/>
              </a:defRPr>
            </a:pPr>
            <a:r>
              <a:rPr>
                <a:uFill>
                  <a:solidFill>
                    <a:schemeClr val="accent5"/>
                  </a:solidFill>
                </a:uFill>
                <a:hlinkClick r:id="rId3"/>
              </a:rPr>
              <a:t>Kriegeskorte et al, 2021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42;p24"/>
          <p:cNvSpPr txBox="1">
            <a:spLocks noGrp="1"/>
          </p:cNvSpPr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</p:spPr>
        <p:txBody>
          <a:bodyPr/>
          <a:lstStyle>
            <a:lvl1pPr>
              <a:defRPr sz="2500"/>
            </a:lvl1pPr>
          </a:lstStyle>
          <a:p>
            <a:r>
              <a:t>Understand mechanisms</a:t>
            </a:r>
          </a:p>
        </p:txBody>
      </p:sp>
      <p:pic>
        <p:nvPicPr>
          <p:cNvPr id="181" name="Google Shape;143;p24" descr="Google Shape;143;p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0075" y="532801"/>
            <a:ext cx="4099000" cy="1679975"/>
          </a:xfrm>
          <a:prstGeom prst="rect">
            <a:avLst/>
          </a:prstGeom>
          <a:ln w="12700">
            <a:miter lim="400000"/>
          </a:ln>
        </p:spPr>
      </p:pic>
      <p:pic>
        <p:nvPicPr>
          <p:cNvPr id="182" name="Google Shape;144;p24" descr="Google Shape;144;p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2875" y="2797474"/>
            <a:ext cx="4911075" cy="2030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3" name="Google Shape;145;p24" descr="Google Shape;145;p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899" y="1285325"/>
            <a:ext cx="3368651" cy="2333301"/>
          </a:xfrm>
          <a:prstGeom prst="rect">
            <a:avLst/>
          </a:prstGeom>
          <a:ln w="12700">
            <a:miter lim="400000"/>
          </a:ln>
        </p:spPr>
      </p:pic>
      <p:sp>
        <p:nvSpPr>
          <p:cNvPr id="184" name="Google Shape;146;p24"/>
          <p:cNvSpPr txBox="1"/>
          <p:nvPr/>
        </p:nvSpPr>
        <p:spPr>
          <a:xfrm>
            <a:off x="563526" y="931313"/>
            <a:ext cx="2633402" cy="3306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lnSpc>
                <a:spcPct val="115000"/>
              </a:lnSpc>
              <a:spcBef>
                <a:spcPts val="1200"/>
              </a:spcBef>
              <a:defRPr sz="1100" b="1">
                <a:solidFill>
                  <a:srgbClr val="ADADAD"/>
                </a:solidFill>
              </a:defRPr>
            </a:lvl1pPr>
          </a:lstStyle>
          <a:p>
            <a:r>
              <a:t>Neural representation of faces</a:t>
            </a:r>
          </a:p>
        </p:txBody>
      </p:sp>
      <p:sp>
        <p:nvSpPr>
          <p:cNvPr id="185" name="Google Shape;147;p24"/>
          <p:cNvSpPr txBox="1">
            <a:spLocks noGrp="1"/>
          </p:cNvSpPr>
          <p:nvPr>
            <p:ph type="body" sz="quarter" idx="1"/>
          </p:nvPr>
        </p:nvSpPr>
        <p:spPr>
          <a:xfrm>
            <a:off x="231349" y="3933175"/>
            <a:ext cx="3333302" cy="1122001"/>
          </a:xfrm>
          <a:prstGeom prst="rect">
            <a:avLst/>
          </a:prstGeom>
          <a:ln w="9525">
            <a:solidFill>
              <a:srgbClr val="FFFFFF"/>
            </a:solidFill>
            <a:round/>
          </a:ln>
        </p:spPr>
        <p:txBody>
          <a:bodyPr/>
          <a:lstStyle/>
          <a:p>
            <a:pPr marL="0" indent="0" algn="just">
              <a:spcBef>
                <a:spcPts val="1200"/>
              </a:spcBef>
              <a:buSzTx/>
              <a:buNone/>
              <a:defRPr sz="900" b="1"/>
            </a:pPr>
            <a:r>
              <a:t>Other mechanisms:</a:t>
            </a:r>
            <a:r>
              <a:rPr b="0"/>
              <a:t> Dynamical properties (metastability, chaos, attractors, limit cycles), Role of neuron subtypes, Untangling motor cortex, Neuro-behavior correspondence , Learning rule (Hebbian, reward-based, contrastive, supervised)</a:t>
            </a:r>
          </a:p>
        </p:txBody>
      </p:sp>
      <p:sp>
        <p:nvSpPr>
          <p:cNvPr id="186" name="Google Shape;148;p24"/>
          <p:cNvSpPr txBox="1"/>
          <p:nvPr/>
        </p:nvSpPr>
        <p:spPr>
          <a:xfrm>
            <a:off x="4777975" y="206524"/>
            <a:ext cx="3103201" cy="3306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lnSpc>
                <a:spcPct val="115000"/>
              </a:lnSpc>
              <a:spcBef>
                <a:spcPts val="1200"/>
              </a:spcBef>
              <a:defRPr sz="1100" b="1">
                <a:solidFill>
                  <a:srgbClr val="ADADAD"/>
                </a:solidFill>
              </a:defRPr>
            </a:lvl1pPr>
          </a:lstStyle>
          <a:p>
            <a:r>
              <a:t>Neural representation of muscle commands</a:t>
            </a:r>
          </a:p>
        </p:txBody>
      </p:sp>
      <p:sp>
        <p:nvSpPr>
          <p:cNvPr id="187" name="Google Shape;149;p24"/>
          <p:cNvSpPr txBox="1"/>
          <p:nvPr/>
        </p:nvSpPr>
        <p:spPr>
          <a:xfrm>
            <a:off x="4762500" y="2495550"/>
            <a:ext cx="3103201" cy="3306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lnSpc>
                <a:spcPct val="115000"/>
              </a:lnSpc>
              <a:spcBef>
                <a:spcPts val="1200"/>
              </a:spcBef>
              <a:defRPr sz="1100" b="1">
                <a:solidFill>
                  <a:srgbClr val="ADADAD"/>
                </a:solidFill>
              </a:defRPr>
            </a:lvl1pPr>
          </a:lstStyle>
          <a:p>
            <a:r>
              <a:t>Neural representation of time</a:t>
            </a:r>
          </a:p>
        </p:txBody>
      </p:sp>
      <p:sp>
        <p:nvSpPr>
          <p:cNvPr id="188" name="Google Shape;150;p24"/>
          <p:cNvSpPr txBox="1"/>
          <p:nvPr/>
        </p:nvSpPr>
        <p:spPr>
          <a:xfrm>
            <a:off x="5393878" y="2212775"/>
            <a:ext cx="1871400" cy="3183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sz="1000" u="sng">
                <a:solidFill>
                  <a:schemeClr val="accent5"/>
                </a:solidFill>
                <a:uFill>
                  <a:solidFill>
                    <a:schemeClr val="accent5"/>
                  </a:solidFill>
                </a:uFill>
                <a:hlinkClick r:id="rId5"/>
              </a:defRPr>
            </a:lvl1pPr>
          </a:lstStyle>
          <a:p>
            <a:pPr>
              <a:defRPr>
                <a:uFillTx/>
              </a:defRPr>
            </a:pPr>
            <a:r>
              <a:rPr>
                <a:uFill>
                  <a:solidFill>
                    <a:schemeClr val="accent5"/>
                  </a:solidFill>
                </a:uFill>
                <a:hlinkClick r:id="rId5"/>
              </a:rPr>
              <a:t>Churchland et al, 2012</a:t>
            </a:r>
          </a:p>
        </p:txBody>
      </p:sp>
      <p:sp>
        <p:nvSpPr>
          <p:cNvPr id="189" name="Google Shape;151;p24"/>
          <p:cNvSpPr txBox="1"/>
          <p:nvPr/>
        </p:nvSpPr>
        <p:spPr>
          <a:xfrm>
            <a:off x="5585388" y="4784575"/>
            <a:ext cx="1457401" cy="3183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sz="1000" u="sng">
                <a:solidFill>
                  <a:schemeClr val="accent5"/>
                </a:solidFill>
                <a:uFill>
                  <a:solidFill>
                    <a:schemeClr val="accent5"/>
                  </a:solidFill>
                </a:uFill>
                <a:hlinkClick r:id="rId6"/>
              </a:defRPr>
            </a:lvl1pPr>
          </a:lstStyle>
          <a:p>
            <a:pPr>
              <a:defRPr>
                <a:uFillTx/>
              </a:defRPr>
            </a:pPr>
            <a:r>
              <a:rPr>
                <a:uFill>
                  <a:solidFill>
                    <a:schemeClr val="accent5"/>
                  </a:solidFill>
                </a:uFill>
                <a:hlinkClick r:id="rId6"/>
              </a:rPr>
              <a:t>Wang et al, 2018</a:t>
            </a:r>
          </a:p>
        </p:txBody>
      </p:sp>
      <p:sp>
        <p:nvSpPr>
          <p:cNvPr id="190" name="Google Shape;152;p24"/>
          <p:cNvSpPr txBox="1"/>
          <p:nvPr/>
        </p:nvSpPr>
        <p:spPr>
          <a:xfrm>
            <a:off x="1110938" y="3560100"/>
            <a:ext cx="1457400" cy="3183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sz="1000" u="sng">
                <a:solidFill>
                  <a:schemeClr val="accent5"/>
                </a:solidFill>
                <a:uFill>
                  <a:solidFill>
                    <a:schemeClr val="accent5"/>
                  </a:solidFill>
                </a:uFill>
                <a:hlinkClick r:id="rId7"/>
              </a:defRPr>
            </a:lvl1pPr>
          </a:lstStyle>
          <a:p>
            <a:pPr>
              <a:defRPr>
                <a:uFillTx/>
              </a:defRPr>
            </a:pPr>
            <a:r>
              <a:rPr>
                <a:uFill>
                  <a:solidFill>
                    <a:schemeClr val="accent5"/>
                  </a:solidFill>
                </a:uFill>
                <a:hlinkClick r:id="rId7"/>
              </a:rPr>
              <a:t>DiCarlo et al, 2007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"/>
                            </p:stCondLst>
                            <p:childTnLst>
                              <p:par>
                                <p:cTn id="9" presetID="10" presetClass="entr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"/>
                            </p:stCondLst>
                            <p:childTnLst>
                              <p:par>
                                <p:cTn id="13" presetID="10" presetClass="entr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"/>
                            </p:stCondLst>
                            <p:childTnLst>
                              <p:par>
                                <p:cTn id="22" presetID="10" presetClass="entr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"/>
                            </p:stCondLst>
                            <p:childTnLst>
                              <p:par>
                                <p:cTn id="26" presetID="10" presetClass="entr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1" grpId="1" animBg="1" advAuto="0"/>
      <p:bldP spid="182" grpId="4" animBg="1" advAuto="0"/>
      <p:bldP spid="185" grpId="7" animBg="1" advAuto="0"/>
      <p:bldP spid="186" grpId="2" animBg="1" advAuto="0"/>
      <p:bldP spid="187" grpId="5" animBg="1" advAuto="0"/>
      <p:bldP spid="188" grpId="3" animBg="1" advAuto="0"/>
      <p:bldP spid="189" grpId="6" animBg="1" advAuto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57;p25"/>
          <p:cNvSpPr txBox="1">
            <a:spLocks noGrp="1"/>
          </p:cNvSpPr>
          <p:nvPr>
            <p:ph type="body" sz="half" idx="1"/>
          </p:nvPr>
        </p:nvSpPr>
        <p:spPr>
          <a:xfrm>
            <a:off x="311699" y="1076275"/>
            <a:ext cx="8520602" cy="1507801"/>
          </a:xfrm>
          <a:prstGeom prst="rect">
            <a:avLst/>
          </a:prstGeom>
        </p:spPr>
        <p:txBody>
          <a:bodyPr/>
          <a:lstStyle/>
          <a:p>
            <a:r>
              <a:t>Response to perturbation and lesion, causal prediction</a:t>
            </a:r>
          </a:p>
          <a:p>
            <a:r>
              <a:t>Regression on task variables, predicting response to new variables</a:t>
            </a:r>
          </a:p>
          <a:p>
            <a:r>
              <a:t>Predicting how to stop epileptic seizures</a:t>
            </a:r>
          </a:p>
          <a:p>
            <a:r>
              <a:t>Missing data imputation</a:t>
            </a:r>
          </a:p>
        </p:txBody>
      </p:sp>
      <p:sp>
        <p:nvSpPr>
          <p:cNvPr id="193" name="Google Shape;158;p25"/>
          <p:cNvSpPr txBox="1">
            <a:spLocks noGrp="1"/>
          </p:cNvSpPr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</p:spPr>
        <p:txBody>
          <a:bodyPr/>
          <a:lstStyle>
            <a:lvl1pPr>
              <a:defRPr sz="2500"/>
            </a:lvl1pPr>
          </a:lstStyle>
          <a:p>
            <a:r>
              <a:t>Make predictions</a:t>
            </a:r>
          </a:p>
        </p:txBody>
      </p:sp>
      <p:sp>
        <p:nvSpPr>
          <p:cNvPr id="194" name="Google Shape;159;p25"/>
          <p:cNvSpPr txBox="1"/>
          <p:nvPr/>
        </p:nvSpPr>
        <p:spPr>
          <a:xfrm>
            <a:off x="311699" y="2642624"/>
            <a:ext cx="8520602" cy="572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normAutofit/>
          </a:bodyPr>
          <a:lstStyle>
            <a:lvl1pPr>
              <a:defRPr sz="2500"/>
            </a:lvl1pPr>
          </a:lstStyle>
          <a:p>
            <a:r>
              <a:t>Test and generate neural hypotheses</a:t>
            </a:r>
          </a:p>
        </p:txBody>
      </p:sp>
      <p:sp>
        <p:nvSpPr>
          <p:cNvPr id="195" name="Google Shape;160;p25"/>
          <p:cNvSpPr txBox="1"/>
          <p:nvPr/>
        </p:nvSpPr>
        <p:spPr>
          <a:xfrm>
            <a:off x="311699" y="3307550"/>
            <a:ext cx="8520602" cy="103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normAutofit/>
          </a:bodyPr>
          <a:lstStyle/>
          <a:p>
            <a:pPr marL="457200" indent="-342900">
              <a:lnSpc>
                <a:spcPct val="92000"/>
              </a:lnSpc>
              <a:buClr>
                <a:srgbClr val="ADADAD"/>
              </a:buClr>
              <a:buSzPts val="1800"/>
              <a:buFont typeface="Arial"/>
              <a:buChar char="●"/>
              <a:defRPr sz="1800">
                <a:solidFill>
                  <a:srgbClr val="ADADAD"/>
                </a:solidFill>
              </a:defRPr>
            </a:pPr>
            <a:r>
              <a:t>Predictive coding</a:t>
            </a:r>
          </a:p>
          <a:p>
            <a:pPr marL="457200" indent="-342900">
              <a:lnSpc>
                <a:spcPct val="92000"/>
              </a:lnSpc>
              <a:buClr>
                <a:srgbClr val="ADADAD"/>
              </a:buClr>
              <a:buSzPts val="1800"/>
              <a:buFont typeface="Arial"/>
              <a:buChar char="●"/>
              <a:defRPr sz="1800">
                <a:solidFill>
                  <a:srgbClr val="ADADAD"/>
                </a:solidFill>
              </a:defRPr>
            </a:pPr>
            <a:r>
              <a:t>Maximum entropy</a:t>
            </a:r>
          </a:p>
          <a:p>
            <a:pPr marL="457200" indent="-342900">
              <a:lnSpc>
                <a:spcPct val="92000"/>
              </a:lnSpc>
              <a:buClr>
                <a:srgbClr val="ADADAD"/>
              </a:buClr>
              <a:buSzPts val="1800"/>
              <a:buFont typeface="Arial"/>
              <a:buChar char="●"/>
              <a:defRPr sz="1800">
                <a:solidFill>
                  <a:srgbClr val="ADADAD"/>
                </a:solidFill>
              </a:defRPr>
            </a:pPr>
            <a:r>
              <a:t>Significance testing, bootstrapping</a:t>
            </a:r>
          </a:p>
        </p:txBody>
      </p:sp>
      <p:sp>
        <p:nvSpPr>
          <p:cNvPr id="196" name="Google Shape;161;p25"/>
          <p:cNvSpPr txBox="1"/>
          <p:nvPr/>
        </p:nvSpPr>
        <p:spPr>
          <a:xfrm>
            <a:off x="2349150" y="4441425"/>
            <a:ext cx="4445700" cy="451597"/>
          </a:xfrm>
          <a:prstGeom prst="rect">
            <a:avLst/>
          </a:prstGeom>
          <a:ln>
            <a:solidFill>
              <a:srgbClr val="FF000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lnSpc>
                <a:spcPct val="115000"/>
              </a:lnSpc>
              <a:spcBef>
                <a:spcPts val="1200"/>
              </a:spcBef>
              <a:defRPr sz="1800">
                <a:solidFill>
                  <a:srgbClr val="FF0000"/>
                </a:solidFill>
              </a:defRPr>
            </a:lvl1pPr>
          </a:lstStyle>
          <a:p>
            <a:r>
              <a:t>What question are you trying to answer?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"/>
                            </p:stCondLst>
                            <p:childTnLst>
                              <p:par>
                                <p:cTn id="9" presetID="10" presetClass="entr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" grpId="1" animBg="1" advAuto="0"/>
      <p:bldP spid="195" grpId="2" animBg="1" advAuto="0"/>
      <p:bldP spid="196" grpId="3" animBg="1" advAuto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66;p26"/>
          <p:cNvSpPr txBox="1">
            <a:spLocks noGrp="1"/>
          </p:cNvSpPr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</p:spPr>
        <p:txBody>
          <a:bodyPr/>
          <a:lstStyle>
            <a:lvl1pPr>
              <a:defRPr sz="2500"/>
            </a:lvl1pPr>
          </a:lstStyle>
          <a:p>
            <a:r>
              <a:t>Approaches in data analysis</a:t>
            </a:r>
          </a:p>
        </p:txBody>
      </p:sp>
      <p:sp>
        <p:nvSpPr>
          <p:cNvPr id="199" name="Google Shape;167;p26"/>
          <p:cNvSpPr txBox="1">
            <a:spLocks noGrp="1"/>
          </p:cNvSpPr>
          <p:nvPr>
            <p:ph type="body" sz="half" idx="1"/>
          </p:nvPr>
        </p:nvSpPr>
        <p:spPr>
          <a:xfrm>
            <a:off x="311699" y="1152475"/>
            <a:ext cx="8520602" cy="1312801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b="1"/>
            </a:pPr>
            <a:r>
              <a:t>Top down:</a:t>
            </a:r>
            <a:r>
              <a:rPr b="0"/>
              <a:t> start from a high level hypotheses (e.g. hippocampus uses BFS algorithm!) and find neural evidence for it</a:t>
            </a:r>
          </a:p>
          <a:p>
            <a:pPr marL="0" indent="0">
              <a:spcBef>
                <a:spcPts val="1200"/>
              </a:spcBef>
              <a:buSzTx/>
              <a:buNone/>
              <a:defRPr b="1"/>
            </a:pPr>
            <a:r>
              <a:t>Bottom up:</a:t>
            </a:r>
            <a:r>
              <a:rPr b="0"/>
              <a:t> purely data driven</a:t>
            </a:r>
          </a:p>
        </p:txBody>
      </p:sp>
      <p:sp>
        <p:nvSpPr>
          <p:cNvPr id="200" name="Google Shape;168;p26"/>
          <p:cNvSpPr txBox="1"/>
          <p:nvPr/>
        </p:nvSpPr>
        <p:spPr>
          <a:xfrm>
            <a:off x="311699" y="2465274"/>
            <a:ext cx="8520602" cy="124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normAutofit/>
          </a:bodyPr>
          <a:lstStyle/>
          <a:p>
            <a:pPr>
              <a:lnSpc>
                <a:spcPct val="92000"/>
              </a:lnSpc>
              <a:defRPr sz="1500" b="1">
                <a:solidFill>
                  <a:srgbClr val="ADADAD"/>
                </a:solidFill>
              </a:defRPr>
            </a:pPr>
            <a:r>
              <a:t>Statistical machine learning</a:t>
            </a:r>
            <a:r>
              <a:rPr b="0"/>
              <a:t> allows us to build models covering the spectrum between bottom up and top down approaches</a:t>
            </a:r>
          </a:p>
          <a:p>
            <a:pPr marL="457200" indent="-325754">
              <a:lnSpc>
                <a:spcPct val="92000"/>
              </a:lnSpc>
              <a:spcBef>
                <a:spcPts val="1200"/>
              </a:spcBef>
              <a:buClr>
                <a:srgbClr val="ADADAD"/>
              </a:buClr>
              <a:buSzPct val="100000"/>
              <a:buFont typeface="Arial"/>
              <a:buChar char="●"/>
              <a:defRPr sz="1500">
                <a:solidFill>
                  <a:srgbClr val="ADADAD"/>
                </a:solidFill>
              </a:defRPr>
            </a:pPr>
            <a:r>
              <a:t>Use prior knowledge where it exists</a:t>
            </a:r>
          </a:p>
          <a:p>
            <a:pPr marL="457200" indent="-325754">
              <a:lnSpc>
                <a:spcPct val="92000"/>
              </a:lnSpc>
              <a:buClr>
                <a:srgbClr val="ADADAD"/>
              </a:buClr>
              <a:buSzPct val="100000"/>
              <a:buFont typeface="Arial"/>
              <a:buChar char="●"/>
              <a:defRPr sz="1500">
                <a:solidFill>
                  <a:srgbClr val="ADADAD"/>
                </a:solidFill>
              </a:defRPr>
            </a:pPr>
            <a:r>
              <a:t>Learn from data where it doesn’t</a:t>
            </a:r>
          </a:p>
        </p:txBody>
      </p:sp>
      <p:sp>
        <p:nvSpPr>
          <p:cNvPr id="201" name="Google Shape;169;p26"/>
          <p:cNvSpPr txBox="1"/>
          <p:nvPr/>
        </p:nvSpPr>
        <p:spPr>
          <a:xfrm>
            <a:off x="311699" y="3715075"/>
            <a:ext cx="8520602" cy="124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normAutofit/>
          </a:bodyPr>
          <a:lstStyle/>
          <a:p>
            <a:pPr>
              <a:lnSpc>
                <a:spcPct val="92000"/>
              </a:lnSpc>
              <a:defRPr sz="1500">
                <a:solidFill>
                  <a:srgbClr val="ADADAD"/>
                </a:solidFill>
              </a:defRPr>
            </a:pPr>
            <a:r>
              <a:t>Advantages of </a:t>
            </a:r>
            <a:r>
              <a:rPr b="1"/>
              <a:t>statistical machine learning</a:t>
            </a:r>
          </a:p>
          <a:p>
            <a:pPr marL="457200" indent="-325754">
              <a:lnSpc>
                <a:spcPct val="92000"/>
              </a:lnSpc>
              <a:spcBef>
                <a:spcPts val="1200"/>
              </a:spcBef>
              <a:buClr>
                <a:srgbClr val="ADADAD"/>
              </a:buClr>
              <a:buSzPct val="100000"/>
              <a:buFont typeface="Arial"/>
              <a:buChar char="●"/>
              <a:defRPr sz="1500">
                <a:solidFill>
                  <a:srgbClr val="ADADAD"/>
                </a:solidFill>
              </a:defRPr>
            </a:pPr>
            <a:r>
              <a:t>Allows for incorporating domain knowledge into the model</a:t>
            </a:r>
          </a:p>
          <a:p>
            <a:pPr marL="457200" indent="-325754">
              <a:lnSpc>
                <a:spcPct val="92000"/>
              </a:lnSpc>
              <a:buClr>
                <a:srgbClr val="ADADAD"/>
              </a:buClr>
              <a:buSzPct val="100000"/>
              <a:buFont typeface="Arial"/>
              <a:buChar char="●"/>
              <a:defRPr sz="1500">
                <a:solidFill>
                  <a:srgbClr val="ADADAD"/>
                </a:solidFill>
              </a:defRPr>
            </a:pPr>
            <a:r>
              <a:t>Provides computational practices for estimating variables of interest</a:t>
            </a:r>
          </a:p>
          <a:p>
            <a:pPr marL="457200" indent="-325754">
              <a:lnSpc>
                <a:spcPct val="92000"/>
              </a:lnSpc>
              <a:buClr>
                <a:srgbClr val="ADADAD"/>
              </a:buClr>
              <a:buSzPct val="100000"/>
              <a:buFont typeface="Arial"/>
              <a:buChar char="●"/>
              <a:defRPr sz="1500">
                <a:solidFill>
                  <a:srgbClr val="ADADAD"/>
                </a:solidFill>
              </a:defRPr>
            </a:pPr>
            <a:r>
              <a:t>Expressive, scalable, and easy to develop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0" grpId="1" animBg="1" advAuto="0"/>
      <p:bldP spid="201" grpId="2" animBg="1" advAuto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95;p20"/>
          <p:cNvSpPr txBox="1">
            <a:spLocks noGrp="1"/>
          </p:cNvSpPr>
          <p:nvPr>
            <p:ph type="body" sz="half" idx="1"/>
          </p:nvPr>
        </p:nvSpPr>
        <p:spPr>
          <a:xfrm>
            <a:off x="311699" y="1168875"/>
            <a:ext cx="8520602" cy="2112600"/>
          </a:xfrm>
          <a:prstGeom prst="rect">
            <a:avLst/>
          </a:prstGeom>
        </p:spPr>
        <p:txBody>
          <a:bodyPr/>
          <a:lstStyle/>
          <a:p>
            <a:pPr marL="0" indent="324611" algn="ctr" defTabSz="649223">
              <a:lnSpc>
                <a:spcPct val="104999"/>
              </a:lnSpc>
              <a:buSzTx/>
              <a:buNone/>
              <a:defRPr sz="1917">
                <a:solidFill>
                  <a:srgbClr val="B7B7B7"/>
                </a:solidFill>
              </a:defRPr>
            </a:pPr>
            <a:r>
              <a:t>Motivation</a:t>
            </a:r>
          </a:p>
          <a:p>
            <a:pPr marL="0" indent="324611" algn="ctr" defTabSz="649223">
              <a:lnSpc>
                <a:spcPct val="104999"/>
              </a:lnSpc>
              <a:spcBef>
                <a:spcPts val="800"/>
              </a:spcBef>
              <a:buSzTx/>
              <a:buNone/>
              <a:defRPr sz="1917">
                <a:solidFill>
                  <a:srgbClr val="FFFFFF"/>
                </a:solidFill>
              </a:defRPr>
            </a:pPr>
            <a:r>
              <a:t>Probability Review</a:t>
            </a:r>
          </a:p>
          <a:p>
            <a:pPr marL="0" indent="324611" algn="ctr" defTabSz="649223">
              <a:lnSpc>
                <a:spcPct val="104999"/>
              </a:lnSpc>
              <a:spcBef>
                <a:spcPts val="800"/>
              </a:spcBef>
              <a:buSzTx/>
              <a:buNone/>
              <a:defRPr sz="1917">
                <a:solidFill>
                  <a:srgbClr val="434343"/>
                </a:solidFill>
              </a:defRPr>
            </a:pPr>
            <a:r>
              <a:t>Graphical Models</a:t>
            </a:r>
          </a:p>
          <a:p>
            <a:pPr marL="0" indent="324611" algn="ctr" defTabSz="649223">
              <a:lnSpc>
                <a:spcPct val="104999"/>
              </a:lnSpc>
              <a:spcBef>
                <a:spcPts val="800"/>
              </a:spcBef>
              <a:buSzTx/>
              <a:buNone/>
              <a:defRPr sz="1917">
                <a:solidFill>
                  <a:srgbClr val="434343"/>
                </a:solidFill>
              </a:defRPr>
            </a:pPr>
            <a:r>
              <a:t>Probabilistic Programing</a:t>
            </a:r>
          </a:p>
          <a:p>
            <a:pPr marL="0" indent="324611" algn="ctr" defTabSz="649223">
              <a:lnSpc>
                <a:spcPct val="104999"/>
              </a:lnSpc>
              <a:spcBef>
                <a:spcPts val="800"/>
              </a:spcBef>
              <a:buSzTx/>
              <a:buNone/>
              <a:defRPr sz="1917">
                <a:solidFill>
                  <a:srgbClr val="434343"/>
                </a:solidFill>
              </a:defRPr>
            </a:pPr>
            <a:r>
              <a:t>Examples</a:t>
            </a: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Rectangle"/>
          <p:cNvSpPr/>
          <p:nvPr/>
        </p:nvSpPr>
        <p:spPr>
          <a:xfrm>
            <a:off x="3311514" y="2362250"/>
            <a:ext cx="2929382" cy="1209235"/>
          </a:xfrm>
          <a:prstGeom prst="rect">
            <a:avLst/>
          </a:prstGeom>
          <a:solidFill>
            <a:srgbClr val="000000">
              <a:alpha val="84616"/>
            </a:srgbClr>
          </a:solidFill>
          <a:ln w="12700"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206" name="Rectangle"/>
          <p:cNvSpPr/>
          <p:nvPr/>
        </p:nvSpPr>
        <p:spPr>
          <a:xfrm>
            <a:off x="3311514" y="1635536"/>
            <a:ext cx="2929382" cy="233298"/>
          </a:xfrm>
          <a:prstGeom prst="rect">
            <a:avLst/>
          </a:prstGeom>
          <a:solidFill>
            <a:srgbClr val="000000">
              <a:alpha val="24881"/>
            </a:srgbClr>
          </a:solidFill>
          <a:ln w="12700">
            <a:miter lim="400000"/>
          </a:ln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Joints and Marginals…"/>
          <p:cNvSpPr txBox="1">
            <a:spLocks noGrp="1"/>
          </p:cNvSpPr>
          <p:nvPr>
            <p:ph type="body" sz="half" idx="1"/>
          </p:nvPr>
        </p:nvSpPr>
        <p:spPr>
          <a:xfrm>
            <a:off x="722312" y="1838325"/>
            <a:ext cx="7772401" cy="1466850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>
              <a:defRPr sz="2700"/>
            </a:pPr>
            <a:r>
              <a:t>Joints and Marginals</a:t>
            </a:r>
          </a:p>
          <a:p>
            <a:pPr>
              <a:defRPr sz="2700"/>
            </a:pPr>
            <a:r>
              <a:t>Uncertainty</a:t>
            </a:r>
          </a:p>
          <a:p>
            <a:pPr>
              <a:defRPr sz="2700"/>
            </a:pPr>
            <a:r>
              <a:t>Useful Distributions</a:t>
            </a: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111;p23"/>
          <p:cNvSpPr txBox="1">
            <a:spLocks noGrp="1"/>
          </p:cNvSpPr>
          <p:nvPr>
            <p:ph type="title"/>
          </p:nvPr>
        </p:nvSpPr>
        <p:spPr>
          <a:xfrm>
            <a:off x="368999" y="39524"/>
            <a:ext cx="8520602" cy="572702"/>
          </a:xfrm>
          <a:prstGeom prst="rect">
            <a:avLst/>
          </a:prstGeom>
        </p:spPr>
        <p:txBody>
          <a:bodyPr/>
          <a:lstStyle>
            <a:lvl1pPr algn="ctr">
              <a:defRPr sz="2000"/>
            </a:lvl1pPr>
          </a:lstStyle>
          <a:p>
            <a:r>
              <a:t>Joint and Marginal Distribution</a:t>
            </a:r>
          </a:p>
        </p:txBody>
      </p:sp>
      <p:graphicFrame>
        <p:nvGraphicFramePr>
          <p:cNvPr id="211" name="Google Shape;112;p23"/>
          <p:cNvGraphicFramePr/>
          <p:nvPr/>
        </p:nvGraphicFramePr>
        <p:xfrm>
          <a:off x="3099742" y="1533098"/>
          <a:ext cx="4889574" cy="2602536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16670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865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360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50634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olidFill>
                            <a:srgbClr val="A7A7A7"/>
                          </a:solidFill>
                        </a:rPr>
                        <a:t>265</a:t>
                      </a:r>
                    </a:p>
                  </a:txBody>
                  <a:tcPr marL="91425" marR="91425" marT="91425" marB="91425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olidFill>
                            <a:srgbClr val="A7A7A7"/>
                          </a:solidFill>
                        </a:rPr>
                        <a:t>84</a:t>
                      </a:r>
                    </a:p>
                  </a:txBody>
                  <a:tcPr marL="91425" marR="91425" marT="91425" marB="91425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olidFill>
                            <a:srgbClr val="A7A7A7"/>
                          </a:solidFill>
                        </a:rPr>
                        <a:t>349</a:t>
                      </a:r>
                    </a:p>
                  </a:txBody>
                  <a:tcPr marL="91425" marR="91425" marT="91425" marB="91425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0634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olidFill>
                            <a:srgbClr val="A7A7A7"/>
                          </a:solidFill>
                        </a:rPr>
                        <a:t>83</a:t>
                      </a:r>
                    </a:p>
                  </a:txBody>
                  <a:tcPr marL="91425" marR="91425" marT="91425" marB="91425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olidFill>
                            <a:srgbClr val="A7A7A7"/>
                          </a:solidFill>
                        </a:rPr>
                        <a:t>14</a:t>
                      </a:r>
                    </a:p>
                  </a:txBody>
                  <a:tcPr marL="91425" marR="91425" marT="91425" marB="91425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olidFill>
                            <a:srgbClr val="A7A7A7"/>
                          </a:solidFill>
                        </a:rPr>
                        <a:t>97</a:t>
                      </a:r>
                    </a:p>
                  </a:txBody>
                  <a:tcPr marL="91425" marR="91425" marT="91425" marB="91425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0634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olidFill>
                            <a:srgbClr val="A7A7A7"/>
                          </a:solidFill>
                        </a:rPr>
                        <a:t>129</a:t>
                      </a:r>
                    </a:p>
                  </a:txBody>
                  <a:tcPr marL="91425" marR="91425" marT="91425" marB="91425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olidFill>
                            <a:srgbClr val="A7A7A7"/>
                          </a:solidFill>
                        </a:rPr>
                        <a:t>33</a:t>
                      </a:r>
                    </a:p>
                  </a:txBody>
                  <a:tcPr marL="91425" marR="91425" marT="91425" marB="91425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olidFill>
                            <a:srgbClr val="A7A7A7"/>
                          </a:solidFill>
                        </a:rPr>
                        <a:t>162</a:t>
                      </a:r>
                    </a:p>
                  </a:txBody>
                  <a:tcPr marL="91425" marR="91425" marT="91425" marB="91425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50634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olidFill>
                            <a:srgbClr val="A7A7A7"/>
                          </a:solidFill>
                        </a:rPr>
                        <a:t>477</a:t>
                      </a:r>
                    </a:p>
                  </a:txBody>
                  <a:tcPr marL="91425" marR="91425" marT="91425" marB="91425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olidFill>
                            <a:srgbClr val="A7A7A7"/>
                          </a:solidFill>
                        </a:rPr>
                        <a:t>131</a:t>
                      </a:r>
                    </a:p>
                  </a:txBody>
                  <a:tcPr marL="91425" marR="91425" marT="91425" marB="91425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olidFill>
                            <a:srgbClr val="A7A7A7"/>
                          </a:solidFill>
                        </a:rPr>
                        <a:t>608</a:t>
                      </a:r>
                    </a:p>
                  </a:txBody>
                  <a:tcPr marL="91425" marR="91425" marT="91425" marB="91425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12" name="Google Shape;113;p23"/>
          <p:cNvSpPr txBox="1"/>
          <p:nvPr/>
        </p:nvSpPr>
        <p:spPr>
          <a:xfrm>
            <a:off x="3246298" y="1015957"/>
            <a:ext cx="1569807" cy="3742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/>
          <a:lstStyle>
            <a:lvl1pPr algn="ctr"/>
          </a:lstStyle>
          <a:p>
            <a:r>
              <a:t>Lab Reared</a:t>
            </a:r>
          </a:p>
        </p:txBody>
      </p:sp>
      <p:sp>
        <p:nvSpPr>
          <p:cNvPr id="213" name="Google Shape;114;p23"/>
          <p:cNvSpPr txBox="1"/>
          <p:nvPr/>
        </p:nvSpPr>
        <p:spPr>
          <a:xfrm>
            <a:off x="4816104" y="1015957"/>
            <a:ext cx="1625331" cy="3742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/>
          <a:lstStyle>
            <a:lvl1pPr algn="ctr"/>
          </a:lstStyle>
          <a:p>
            <a:r>
              <a:t>Wild Type</a:t>
            </a:r>
          </a:p>
        </p:txBody>
      </p:sp>
      <p:sp>
        <p:nvSpPr>
          <p:cNvPr id="214" name="Google Shape;115;p23"/>
          <p:cNvSpPr txBox="1"/>
          <p:nvPr/>
        </p:nvSpPr>
        <p:spPr>
          <a:xfrm>
            <a:off x="6441434" y="1015957"/>
            <a:ext cx="1421324" cy="3742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/>
          <a:lstStyle>
            <a:lvl1pPr algn="ctr"/>
          </a:lstStyle>
          <a:p>
            <a:r>
              <a:t>Total</a:t>
            </a:r>
          </a:p>
        </p:txBody>
      </p:sp>
      <p:sp>
        <p:nvSpPr>
          <p:cNvPr id="215" name="Google Shape;116;p23"/>
          <p:cNvSpPr txBox="1"/>
          <p:nvPr/>
        </p:nvSpPr>
        <p:spPr>
          <a:xfrm>
            <a:off x="1816454" y="1483330"/>
            <a:ext cx="1283272" cy="6313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/>
          <a:lstStyle>
            <a:lvl1pPr algn="ctr"/>
          </a:lstStyle>
          <a:p>
            <a:r>
              <a:t>Octanol</a:t>
            </a:r>
          </a:p>
        </p:txBody>
      </p:sp>
      <p:sp>
        <p:nvSpPr>
          <p:cNvPr id="216" name="Google Shape;117;p23"/>
          <p:cNvSpPr txBox="1"/>
          <p:nvPr/>
        </p:nvSpPr>
        <p:spPr>
          <a:xfrm>
            <a:off x="1816454" y="2117365"/>
            <a:ext cx="1283272" cy="631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/>
          <a:lstStyle>
            <a:lvl1pPr algn="ctr"/>
          </a:lstStyle>
          <a:p>
            <a:r>
              <a:t>Geosmin</a:t>
            </a:r>
          </a:p>
        </p:txBody>
      </p:sp>
      <p:sp>
        <p:nvSpPr>
          <p:cNvPr id="217" name="Google Shape;118;p23"/>
          <p:cNvSpPr txBox="1"/>
          <p:nvPr/>
        </p:nvSpPr>
        <p:spPr>
          <a:xfrm>
            <a:off x="1816454" y="2751399"/>
            <a:ext cx="1283272" cy="631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/>
          <a:lstStyle>
            <a:lvl1pPr algn="ctr"/>
          </a:lstStyle>
          <a:p>
            <a:r>
              <a:t>Cis-vacenyl acetate</a:t>
            </a:r>
          </a:p>
        </p:txBody>
      </p:sp>
      <p:sp>
        <p:nvSpPr>
          <p:cNvPr id="218" name="Google Shape;119;p23"/>
          <p:cNvSpPr txBox="1"/>
          <p:nvPr/>
        </p:nvSpPr>
        <p:spPr>
          <a:xfrm>
            <a:off x="2052203" y="3396806"/>
            <a:ext cx="701551" cy="6313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/>
          <a:lstStyle>
            <a:lvl1pPr algn="ctr"/>
          </a:lstStyle>
          <a:p>
            <a:r>
              <a:t>Total</a:t>
            </a: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" name="Group"/>
          <p:cNvGrpSpPr/>
          <p:nvPr/>
        </p:nvGrpSpPr>
        <p:grpSpPr>
          <a:xfrm>
            <a:off x="1561309" y="980087"/>
            <a:ext cx="6287183" cy="3080600"/>
            <a:chOff x="0" y="0"/>
            <a:chExt cx="6287181" cy="3080598"/>
          </a:xfrm>
        </p:grpSpPr>
        <p:graphicFrame>
          <p:nvGraphicFramePr>
            <p:cNvPr id="220" name="Google Shape;125;p24"/>
            <p:cNvGraphicFramePr/>
            <p:nvPr/>
          </p:nvGraphicFramePr>
          <p:xfrm>
            <a:off x="1523341" y="445262"/>
            <a:ext cx="4763840" cy="2596750"/>
          </p:xfrm>
          <a:graphic>
            <a:graphicData uri="http://schemas.openxmlformats.org/drawingml/2006/table">
              <a:tbl>
                <a:tblPr>
                  <a:tableStyleId>{4C3C2611-4C71-4FC5-86AE-919BDF0F9419}</a:tableStyleId>
                </a:tblPr>
                <a:tblGrid>
                  <a:gridCol w="1624172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1545717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1593953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</a:tblGrid>
                <a:tr h="649188">
                  <a:tc>
                    <a:txBody>
                      <a:bodyPr/>
                      <a:lstStyle/>
                      <a:p>
                        <a:pPr algn="ctr">
                          <a:defRPr sz="1800"/>
                        </a:pPr>
                        <a:r>
                          <a:rPr sz="1400">
                            <a:solidFill>
                              <a:srgbClr val="0000FF"/>
                            </a:solidFill>
                          </a:rPr>
                          <a:t>0.44</a:t>
                        </a:r>
                      </a:p>
                    </a:txBody>
                    <a:tcPr marL="91425" marR="91425" marT="91425" marB="91425" horzOverflow="overflow"/>
                  </a:tc>
                  <a:tc>
                    <a:txBody>
                      <a:bodyPr/>
                      <a:lstStyle/>
                      <a:p>
                        <a:pPr algn="ctr">
                          <a:defRPr sz="1800"/>
                        </a:pPr>
                        <a:r>
                          <a:rPr sz="1400">
                            <a:solidFill>
                              <a:srgbClr val="0000FF"/>
                            </a:solidFill>
                          </a:rPr>
                          <a:t>0.14</a:t>
                        </a:r>
                      </a:p>
                    </a:txBody>
                    <a:tcPr marL="91425" marR="91425" marT="91425" marB="91425" horzOverflow="overflow"/>
                  </a:tc>
                  <a:tc>
                    <a:txBody>
                      <a:bodyPr/>
                      <a:lstStyle/>
                      <a:p>
                        <a:pPr algn="ctr">
                          <a:defRPr sz="1800"/>
                        </a:pPr>
                        <a:r>
                          <a:rPr sz="1400">
                            <a:solidFill>
                              <a:srgbClr val="FF0000"/>
                            </a:solidFill>
                          </a:rPr>
                          <a:t>.57</a:t>
                        </a:r>
                      </a:p>
                    </a:txBody>
                    <a:tcPr marL="91425" marR="91425" marT="91425" marB="91425" horzOverflow="overflow"/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649188">
                  <a:tc>
                    <a:txBody>
                      <a:bodyPr/>
                      <a:lstStyle/>
                      <a:p>
                        <a:pPr algn="ctr">
                          <a:defRPr sz="1800"/>
                        </a:pPr>
                        <a:r>
                          <a:rPr sz="1400">
                            <a:solidFill>
                              <a:srgbClr val="0000FF"/>
                            </a:solidFill>
                          </a:rPr>
                          <a:t>0.14</a:t>
                        </a:r>
                      </a:p>
                    </a:txBody>
                    <a:tcPr marL="91425" marR="91425" marT="91425" marB="91425" horzOverflow="overflow"/>
                  </a:tc>
                  <a:tc>
                    <a:txBody>
                      <a:bodyPr/>
                      <a:lstStyle/>
                      <a:p>
                        <a:pPr algn="ctr">
                          <a:defRPr sz="1800"/>
                        </a:pPr>
                        <a:r>
                          <a:rPr sz="1400">
                            <a:solidFill>
                              <a:srgbClr val="0000FF"/>
                            </a:solidFill>
                          </a:rPr>
                          <a:t>0.02</a:t>
                        </a:r>
                      </a:p>
                    </a:txBody>
                    <a:tcPr marL="91425" marR="91425" marT="91425" marB="91425" horzOverflow="overflow"/>
                  </a:tc>
                  <a:tc>
                    <a:txBody>
                      <a:bodyPr/>
                      <a:lstStyle/>
                      <a:p>
                        <a:pPr algn="ctr">
                          <a:defRPr sz="1800"/>
                        </a:pPr>
                        <a:r>
                          <a:rPr sz="1400">
                            <a:solidFill>
                              <a:srgbClr val="FF0000"/>
                            </a:solidFill>
                          </a:rPr>
                          <a:t>.16</a:t>
                        </a:r>
                      </a:p>
                    </a:txBody>
                    <a:tcPr marL="91425" marR="91425" marT="91425" marB="91425" horzOverflow="overflow"/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649188">
                  <a:tc>
                    <a:txBody>
                      <a:bodyPr/>
                      <a:lstStyle/>
                      <a:p>
                        <a:pPr algn="ctr">
                          <a:defRPr sz="1800"/>
                        </a:pPr>
                        <a:r>
                          <a:rPr sz="1400">
                            <a:solidFill>
                              <a:srgbClr val="0000FF"/>
                            </a:solidFill>
                          </a:rPr>
                          <a:t>0.21</a:t>
                        </a:r>
                      </a:p>
                    </a:txBody>
                    <a:tcPr marL="91425" marR="91425" marT="91425" marB="91425" horzOverflow="overflow"/>
                  </a:tc>
                  <a:tc>
                    <a:txBody>
                      <a:bodyPr/>
                      <a:lstStyle/>
                      <a:p>
                        <a:pPr algn="ctr">
                          <a:defRPr sz="1800"/>
                        </a:pPr>
                        <a:r>
                          <a:rPr sz="1400">
                            <a:solidFill>
                              <a:srgbClr val="0000FF"/>
                            </a:solidFill>
                          </a:rPr>
                          <a:t>0.05</a:t>
                        </a:r>
                      </a:p>
                    </a:txBody>
                    <a:tcPr marL="91425" marR="91425" marT="91425" marB="91425" horzOverflow="overflow"/>
                  </a:tc>
                  <a:tc>
                    <a:txBody>
                      <a:bodyPr/>
                      <a:lstStyle/>
                      <a:p>
                        <a:pPr algn="ctr">
                          <a:defRPr sz="1800"/>
                        </a:pPr>
                        <a:r>
                          <a:rPr sz="1400">
                            <a:solidFill>
                              <a:srgbClr val="FF0000"/>
                            </a:solidFill>
                          </a:rPr>
                          <a:t>.27</a:t>
                        </a:r>
                      </a:p>
                    </a:txBody>
                    <a:tcPr marL="91425" marR="91425" marT="91425" marB="91425" horzOverflow="overflow"/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649188">
                  <a:tc>
                    <a:txBody>
                      <a:bodyPr/>
                      <a:lstStyle/>
                      <a:p>
                        <a:pPr algn="ctr">
                          <a:defRPr sz="1800"/>
                        </a:pPr>
                        <a:r>
                          <a:rPr sz="1400">
                            <a:solidFill>
                              <a:srgbClr val="FF0000"/>
                            </a:solidFill>
                          </a:rPr>
                          <a:t>.78</a:t>
                        </a:r>
                      </a:p>
                    </a:txBody>
                    <a:tcPr marL="91425" marR="91425" marT="91425" marB="91425" horzOverflow="overflow"/>
                  </a:tc>
                  <a:tc>
                    <a:txBody>
                      <a:bodyPr/>
                      <a:lstStyle/>
                      <a:p>
                        <a:pPr algn="ctr">
                          <a:defRPr sz="1800"/>
                        </a:pPr>
                        <a:r>
                          <a:rPr sz="1400">
                            <a:solidFill>
                              <a:srgbClr val="FF0000"/>
                            </a:solidFill>
                          </a:rPr>
                          <a:t>.22</a:t>
                        </a:r>
                      </a:p>
                    </a:txBody>
                    <a:tcPr marL="91425" marR="91425" marT="91425" marB="91425" horzOverflow="overflow"/>
                  </a:tc>
                  <a:tc>
                    <a:txBody>
                      <a:bodyPr/>
                      <a:lstStyle/>
                      <a:p>
                        <a:pPr algn="ctr">
                          <a:defRPr sz="1800"/>
                        </a:pPr>
                        <a:r>
                          <a:rPr sz="1400">
                            <a:solidFill>
                              <a:srgbClr val="FFFFFF"/>
                            </a:solidFill>
                          </a:rPr>
                          <a:t>1</a:t>
                        </a:r>
                      </a:p>
                    </a:txBody>
                    <a:tcPr marL="91425" marR="91425" marT="91425" marB="91425" horzOverflow="overflow"/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</a:tbl>
            </a:graphicData>
          </a:graphic>
        </p:graphicFrame>
        <p:sp>
          <p:nvSpPr>
            <p:cNvPr id="221" name="Google Shape;126;p24"/>
            <p:cNvSpPr txBox="1"/>
            <p:nvPr/>
          </p:nvSpPr>
          <p:spPr>
            <a:xfrm>
              <a:off x="1551467" y="0"/>
              <a:ext cx="1531837" cy="6302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91424" tIns="91424" rIns="91424" bIns="91424" numCol="1" anchor="t">
              <a:noAutofit/>
            </a:bodyPr>
            <a:lstStyle>
              <a:lvl1pPr algn="ctr"/>
            </a:lstStyle>
            <a:p>
              <a:r>
                <a:t>Lab Reared</a:t>
              </a:r>
            </a:p>
          </p:txBody>
        </p:sp>
        <p:sp>
          <p:nvSpPr>
            <p:cNvPr id="222" name="Google Shape;127;p24"/>
            <p:cNvSpPr txBox="1"/>
            <p:nvPr/>
          </p:nvSpPr>
          <p:spPr>
            <a:xfrm>
              <a:off x="3140745" y="0"/>
              <a:ext cx="1586017" cy="6302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91424" tIns="91424" rIns="91424" bIns="91424" numCol="1" anchor="t">
              <a:noAutofit/>
            </a:bodyPr>
            <a:lstStyle>
              <a:lvl1pPr algn="ctr"/>
            </a:lstStyle>
            <a:p>
              <a:r>
                <a:t>Wild Type</a:t>
              </a:r>
            </a:p>
          </p:txBody>
        </p:sp>
        <p:sp>
          <p:nvSpPr>
            <p:cNvPr id="223" name="Google Shape;128;p24"/>
            <p:cNvSpPr txBox="1"/>
            <p:nvPr/>
          </p:nvSpPr>
          <p:spPr>
            <a:xfrm>
              <a:off x="4784204" y="0"/>
              <a:ext cx="1386944" cy="6302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91424" tIns="91424" rIns="91424" bIns="91424" numCol="1" anchor="t">
              <a:noAutofit/>
            </a:bodyPr>
            <a:lstStyle>
              <a:lvl1pPr algn="ctr"/>
            </a:lstStyle>
            <a:p>
              <a:r>
                <a:t>Total</a:t>
              </a:r>
            </a:p>
          </p:txBody>
        </p:sp>
        <p:sp>
          <p:nvSpPr>
            <p:cNvPr id="224" name="Google Shape;129;p24"/>
            <p:cNvSpPr txBox="1"/>
            <p:nvPr/>
          </p:nvSpPr>
          <p:spPr>
            <a:xfrm>
              <a:off x="231392" y="547449"/>
              <a:ext cx="1291934" cy="63020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91424" tIns="91424" rIns="91424" bIns="91424" numCol="1" anchor="t">
              <a:noAutofit/>
            </a:bodyPr>
            <a:lstStyle>
              <a:lvl1pPr algn="ctr"/>
            </a:lstStyle>
            <a:p>
              <a:r>
                <a:t>Octanol</a:t>
              </a:r>
            </a:p>
          </p:txBody>
        </p:sp>
        <p:sp>
          <p:nvSpPr>
            <p:cNvPr id="225" name="Google Shape;130;p24"/>
            <p:cNvSpPr txBox="1"/>
            <p:nvPr/>
          </p:nvSpPr>
          <p:spPr>
            <a:xfrm>
              <a:off x="231392" y="1174438"/>
              <a:ext cx="1291934" cy="6302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91424" tIns="91424" rIns="91424" bIns="91424" numCol="1" anchor="t">
              <a:noAutofit/>
            </a:bodyPr>
            <a:lstStyle>
              <a:lvl1pPr algn="ctr"/>
            </a:lstStyle>
            <a:p>
              <a:r>
                <a:t>Geosmin</a:t>
              </a:r>
            </a:p>
          </p:txBody>
        </p:sp>
        <p:sp>
          <p:nvSpPr>
            <p:cNvPr id="226" name="Google Shape;131;p24"/>
            <p:cNvSpPr txBox="1"/>
            <p:nvPr/>
          </p:nvSpPr>
          <p:spPr>
            <a:xfrm>
              <a:off x="0" y="1739449"/>
              <a:ext cx="1531836" cy="63020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91424" tIns="91424" rIns="91424" bIns="91424" numCol="1" anchor="t">
              <a:noAutofit/>
            </a:bodyPr>
            <a:lstStyle>
              <a:lvl1pPr algn="ctr"/>
            </a:lstStyle>
            <a:p>
              <a:r>
                <a:t>Cis-vacenyl acetate</a:t>
              </a:r>
            </a:p>
          </p:txBody>
        </p:sp>
        <p:sp>
          <p:nvSpPr>
            <p:cNvPr id="227" name="Google Shape;132;p24"/>
            <p:cNvSpPr txBox="1"/>
            <p:nvPr/>
          </p:nvSpPr>
          <p:spPr>
            <a:xfrm>
              <a:off x="568995" y="2450390"/>
              <a:ext cx="616728" cy="6302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91424" tIns="91424" rIns="91424" bIns="91424" numCol="1" anchor="t">
              <a:noAutofit/>
            </a:bodyPr>
            <a:lstStyle>
              <a:lvl1pPr algn="ctr"/>
            </a:lstStyle>
            <a:p>
              <a:r>
                <a:t>Total</a:t>
              </a:r>
            </a:p>
          </p:txBody>
        </p:sp>
      </p:grpSp>
      <p:sp>
        <p:nvSpPr>
          <p:cNvPr id="229" name="Google Shape;124;p24"/>
          <p:cNvSpPr txBox="1">
            <a:spLocks noGrp="1"/>
          </p:cNvSpPr>
          <p:nvPr>
            <p:ph type="title"/>
          </p:nvPr>
        </p:nvSpPr>
        <p:spPr>
          <a:xfrm>
            <a:off x="368999" y="39524"/>
            <a:ext cx="8520602" cy="572702"/>
          </a:xfrm>
          <a:prstGeom prst="rect">
            <a:avLst/>
          </a:prstGeom>
        </p:spPr>
        <p:txBody>
          <a:bodyPr/>
          <a:lstStyle/>
          <a:p>
            <a:pPr algn="ctr">
              <a:defRPr sz="2500"/>
            </a:pPr>
            <a:r>
              <a:rPr>
                <a:solidFill>
                  <a:srgbClr val="0000FF"/>
                </a:solidFill>
              </a:rPr>
              <a:t>Joint</a:t>
            </a:r>
            <a:r>
              <a:t> and </a:t>
            </a:r>
            <a:r>
              <a:rPr>
                <a:solidFill>
                  <a:srgbClr val="FF0000"/>
                </a:solidFill>
              </a:rPr>
              <a:t>Marginal</a:t>
            </a:r>
            <a:r>
              <a:t> Distribution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60;p14"/>
          <p:cNvSpPr txBox="1">
            <a:spLocks noGrp="1"/>
          </p:cNvSpPr>
          <p:nvPr>
            <p:ph type="body" sz="half" idx="1"/>
          </p:nvPr>
        </p:nvSpPr>
        <p:spPr>
          <a:xfrm>
            <a:off x="311699" y="1168875"/>
            <a:ext cx="8520602" cy="2112600"/>
          </a:xfrm>
          <a:prstGeom prst="rect">
            <a:avLst/>
          </a:prstGeom>
        </p:spPr>
        <p:txBody>
          <a:bodyPr/>
          <a:lstStyle/>
          <a:p>
            <a:pPr marL="0" indent="324611" algn="ctr" defTabSz="649223">
              <a:lnSpc>
                <a:spcPct val="104999"/>
              </a:lnSpc>
              <a:buSzTx/>
              <a:buNone/>
              <a:defRPr sz="1917">
                <a:solidFill>
                  <a:srgbClr val="F3F3F3"/>
                </a:solidFill>
              </a:defRPr>
            </a:pPr>
            <a:r>
              <a:t>Motivation</a:t>
            </a:r>
          </a:p>
          <a:p>
            <a:pPr marL="0" indent="324611" algn="ctr" defTabSz="649223">
              <a:lnSpc>
                <a:spcPct val="104999"/>
              </a:lnSpc>
              <a:spcBef>
                <a:spcPts val="800"/>
              </a:spcBef>
              <a:buSzTx/>
              <a:buNone/>
              <a:defRPr sz="1917">
                <a:solidFill>
                  <a:srgbClr val="434343"/>
                </a:solidFill>
              </a:defRPr>
            </a:pPr>
            <a:r>
              <a:t>Probability Review</a:t>
            </a:r>
          </a:p>
          <a:p>
            <a:pPr marL="0" indent="324611" algn="ctr" defTabSz="649223">
              <a:lnSpc>
                <a:spcPct val="104999"/>
              </a:lnSpc>
              <a:spcBef>
                <a:spcPts val="800"/>
              </a:spcBef>
              <a:buSzTx/>
              <a:buNone/>
              <a:defRPr sz="1917">
                <a:solidFill>
                  <a:srgbClr val="434343"/>
                </a:solidFill>
              </a:defRPr>
            </a:pPr>
            <a:r>
              <a:t>Graphical Models</a:t>
            </a:r>
          </a:p>
          <a:p>
            <a:pPr marL="0" indent="324611" algn="ctr" defTabSz="649223">
              <a:lnSpc>
                <a:spcPct val="104999"/>
              </a:lnSpc>
              <a:spcBef>
                <a:spcPts val="800"/>
              </a:spcBef>
              <a:buSzTx/>
              <a:buNone/>
              <a:defRPr sz="1917">
                <a:solidFill>
                  <a:srgbClr val="434343"/>
                </a:solidFill>
              </a:defRPr>
            </a:pPr>
            <a:r>
              <a:t>Probabilistic Programing</a:t>
            </a:r>
          </a:p>
          <a:p>
            <a:pPr marL="0" indent="324611" algn="ctr" defTabSz="649223">
              <a:lnSpc>
                <a:spcPct val="104999"/>
              </a:lnSpc>
              <a:spcBef>
                <a:spcPts val="800"/>
              </a:spcBef>
              <a:buSzTx/>
              <a:buNone/>
              <a:defRPr sz="1917">
                <a:solidFill>
                  <a:srgbClr val="434343"/>
                </a:solidFill>
              </a:defRPr>
            </a:pPr>
            <a:r>
              <a:t>Examples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137;p25"/>
          <p:cNvSpPr txBox="1">
            <a:spLocks noGrp="1"/>
          </p:cNvSpPr>
          <p:nvPr>
            <p:ph type="title"/>
          </p:nvPr>
        </p:nvSpPr>
        <p:spPr>
          <a:xfrm>
            <a:off x="368999" y="39524"/>
            <a:ext cx="8520602" cy="572702"/>
          </a:xfrm>
          <a:prstGeom prst="rect">
            <a:avLst/>
          </a:prstGeom>
        </p:spPr>
        <p:txBody>
          <a:bodyPr/>
          <a:lstStyle>
            <a:lvl1pPr algn="ctr" defTabSz="502920">
              <a:defRPr sz="1375"/>
            </a:lvl1pPr>
          </a:lstStyle>
          <a:p>
            <a:r>
              <a:t>Joint and Marginal Distribution</a:t>
            </a:r>
          </a:p>
        </p:txBody>
      </p:sp>
      <p:sp>
        <p:nvSpPr>
          <p:cNvPr id="232" name="Google Shape;138;p25"/>
          <p:cNvSpPr txBox="1"/>
          <p:nvPr/>
        </p:nvSpPr>
        <p:spPr>
          <a:xfrm>
            <a:off x="740450" y="1176799"/>
            <a:ext cx="2181600" cy="3802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/>
          <a:p>
            <a:r>
              <a:t>Joint probability:</a:t>
            </a:r>
          </a:p>
        </p:txBody>
      </p:sp>
      <p:pic>
        <p:nvPicPr>
          <p:cNvPr id="233" name="Google Shape;139;p25" descr="Google Shape;139;p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5974" y="1286412"/>
            <a:ext cx="2247901" cy="180976"/>
          </a:xfrm>
          <a:prstGeom prst="rect">
            <a:avLst/>
          </a:prstGeom>
          <a:ln w="12700">
            <a:miter lim="400000"/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34" name="Equation"/>
              <p:cNvSpPr txBox="1"/>
              <p:nvPr/>
            </p:nvSpPr>
            <p:spPr>
              <a:xfrm>
                <a:off x="3400805" y="1587071"/>
                <a:ext cx="2084438" cy="163901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latinLnBrk="1">
                  <a:defRPr sz="1800"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14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sz="14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sz="14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sz="14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sz="14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sz="14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sz="14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sz="14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sz="14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sz="14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sz="14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m:rPr>
                          <m:nor/>
                        </m:rPr>
                        <a:rPr sz="14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and</m:t>
                      </m:r>
                      <m:r>
                        <a:rPr sz="14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m:rPr>
                          <m:nor/>
                        </m:rPr>
                        <a:rPr sz="14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and</m:t>
                      </m:r>
                      <m:r>
                        <a:rPr sz="14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sz="14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sz="1400">
                  <a:solidFill>
                    <a:srgbClr val="FFFFFF"/>
                  </a:solidFill>
                </a:endParaRPr>
              </a:p>
            </p:txBody>
          </p:sp>
        </mc:Choice>
        <mc:Fallback>
          <p:sp>
            <p:nvSpPr>
              <p:cNvPr id="234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0805" y="1587071"/>
                <a:ext cx="2084438" cy="163901"/>
              </a:xfrm>
              <a:prstGeom prst="rect">
                <a:avLst/>
              </a:prstGeom>
              <a:blipFill>
                <a:blip r:embed="rId3"/>
                <a:stretch>
                  <a:fillRect l="-1462" r="-2047" b="-77778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5" name="Marginal probability:"/>
          <p:cNvSpPr txBox="1"/>
          <p:nvPr/>
        </p:nvSpPr>
        <p:spPr>
          <a:xfrm>
            <a:off x="849681" y="2473058"/>
            <a:ext cx="1603786" cy="19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/>
          <a:p>
            <a:r>
              <a:t>Marginal probability: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36" name="Equation"/>
              <p:cNvSpPr txBox="1"/>
              <p:nvPr/>
            </p:nvSpPr>
            <p:spPr>
              <a:xfrm>
                <a:off x="3611922" y="2852492"/>
                <a:ext cx="1662204" cy="417166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latinLnBrk="1">
                  <a:defRPr sz="1800"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14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sz="14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sz="14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sz="14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limLow>
                        <m:limLowPr>
                          <m:ctrlPr>
                            <a:rPr sz="14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a:rPr sz="14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∑</m:t>
                          </m:r>
                        </m:e>
                        <m:lim>
                          <m:r>
                            <a:rPr sz="14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sz="14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sz="14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lim>
                      </m:limLow>
                      <m:limLow>
                        <m:limLowPr>
                          <m:ctrlPr>
                            <a:rPr sz="14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a:rPr sz="14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∑</m:t>
                          </m:r>
                        </m:e>
                        <m:lim>
                          <m:r>
                            <a:rPr sz="14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sz="14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sz="14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lim>
                      </m:limLow>
                      <m:r>
                        <a:rPr sz="14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sz="14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sz="14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sz="14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sz="14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sz="14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sz="14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sz="14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sz="1400">
                  <a:solidFill>
                    <a:srgbClr val="FFFFFF"/>
                  </a:solidFill>
                </a:endParaRPr>
              </a:p>
            </p:txBody>
          </p:sp>
        </mc:Choice>
        <mc:Fallback>
          <p:sp>
            <p:nvSpPr>
              <p:cNvPr id="236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1922" y="2852492"/>
                <a:ext cx="1662204" cy="417166"/>
              </a:xfrm>
              <a:prstGeom prst="rect">
                <a:avLst/>
              </a:prstGeom>
              <a:blipFill>
                <a:blip r:embed="rId4"/>
                <a:stretch>
                  <a:fillRect l="-4044" r="-9559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7" name="What is the probability of a fly being wild-type and selecting octanol?"/>
          <p:cNvSpPr txBox="1"/>
          <p:nvPr/>
        </p:nvSpPr>
        <p:spPr>
          <a:xfrm>
            <a:off x="2138947" y="1916354"/>
            <a:ext cx="5438640" cy="19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/>
          <a:p>
            <a:r>
              <a:t>What is the probability of a fly being wild-type and selecting octanol? </a:t>
            </a:r>
          </a:p>
        </p:txBody>
      </p:sp>
      <p:sp>
        <p:nvSpPr>
          <p:cNvPr id="238" name="What is the probability of a fly selecting octanol?"/>
          <p:cNvSpPr txBox="1"/>
          <p:nvPr/>
        </p:nvSpPr>
        <p:spPr>
          <a:xfrm>
            <a:off x="2702168" y="3319854"/>
            <a:ext cx="3857192" cy="1973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/>
          <a:p>
            <a:r>
              <a:t>What is the probability of a fly selecting octanol? </a:t>
            </a:r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137;p25"/>
          <p:cNvSpPr txBox="1">
            <a:spLocks noGrp="1"/>
          </p:cNvSpPr>
          <p:nvPr>
            <p:ph type="title"/>
          </p:nvPr>
        </p:nvSpPr>
        <p:spPr>
          <a:xfrm>
            <a:off x="368999" y="39524"/>
            <a:ext cx="8520602" cy="572702"/>
          </a:xfrm>
          <a:prstGeom prst="rect">
            <a:avLst/>
          </a:prstGeom>
        </p:spPr>
        <p:txBody>
          <a:bodyPr/>
          <a:lstStyle>
            <a:lvl1pPr algn="ctr" defTabSz="502920">
              <a:defRPr sz="1375"/>
            </a:lvl1pPr>
          </a:lstStyle>
          <a:p>
            <a:r>
              <a:t>Joint and Marginal Distribution</a:t>
            </a:r>
          </a:p>
        </p:txBody>
      </p:sp>
      <p:pic>
        <p:nvPicPr>
          <p:cNvPr id="241" name="Google Shape;139;p25" descr="Google Shape;139;p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5974" y="1286412"/>
            <a:ext cx="2247901" cy="18097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50" name="Group"/>
          <p:cNvGrpSpPr/>
          <p:nvPr/>
        </p:nvGrpSpPr>
        <p:grpSpPr>
          <a:xfrm>
            <a:off x="1139265" y="1052397"/>
            <a:ext cx="6846539" cy="3208275"/>
            <a:chOff x="0" y="0"/>
            <a:chExt cx="6846537" cy="3208273"/>
          </a:xfrm>
        </p:grpSpPr>
        <p:graphicFrame>
          <p:nvGraphicFramePr>
            <p:cNvPr id="242" name="Google Shape;125;p24"/>
            <p:cNvGraphicFramePr/>
            <p:nvPr/>
          </p:nvGraphicFramePr>
          <p:xfrm>
            <a:off x="1658468" y="463716"/>
            <a:ext cx="5188069" cy="2706890"/>
          </p:xfrm>
          <a:graphic>
            <a:graphicData uri="http://schemas.openxmlformats.org/drawingml/2006/table">
              <a:tbl>
                <a:tblPr>
                  <a:tableStyleId>{4C3C2611-4C71-4FC5-86AE-919BDF0F9419}</a:tableStyleId>
                </a:tblPr>
                <a:tblGrid>
                  <a:gridCol w="1768808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1683366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1735897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</a:tblGrid>
                <a:tr h="676723">
                  <a:tc>
                    <a:txBody>
                      <a:bodyPr/>
                      <a:lstStyle/>
                      <a:p>
                        <a:pPr algn="ctr">
                          <a:defRPr sz="1800"/>
                        </a:pPr>
                        <a:r>
                          <a:rPr sz="1400">
                            <a:solidFill>
                              <a:srgbClr val="0000FF"/>
                            </a:solidFill>
                          </a:rPr>
                          <a:t>0.44</a:t>
                        </a:r>
                      </a:p>
                    </a:txBody>
                    <a:tcPr marL="91425" marR="91425" marT="91425" marB="91425" horzOverflow="overflow"/>
                  </a:tc>
                  <a:tc>
                    <a:txBody>
                      <a:bodyPr/>
                      <a:lstStyle/>
                      <a:p>
                        <a:pPr algn="ctr">
                          <a:defRPr sz="1800"/>
                        </a:pPr>
                        <a:r>
                          <a:rPr sz="1400">
                            <a:solidFill>
                              <a:srgbClr val="0000FF"/>
                            </a:solidFill>
                          </a:rPr>
                          <a:t>0.14</a:t>
                        </a:r>
                      </a:p>
                    </a:txBody>
                    <a:tcPr marL="91425" marR="91425" marT="91425" marB="91425" horzOverflow="overflow"/>
                  </a:tc>
                  <a:tc>
                    <a:txBody>
                      <a:bodyPr/>
                      <a:lstStyle/>
                      <a:p>
                        <a:pPr algn="ctr">
                          <a:defRPr sz="1800"/>
                        </a:pPr>
                        <a:r>
                          <a:rPr sz="1400">
                            <a:solidFill>
                              <a:srgbClr val="FF0000"/>
                            </a:solidFill>
                          </a:rPr>
                          <a:t>.57</a:t>
                        </a:r>
                      </a:p>
                    </a:txBody>
                    <a:tcPr marL="91425" marR="91425" marT="91425" marB="91425" horzOverflow="overflow"/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676723">
                  <a:tc>
                    <a:txBody>
                      <a:bodyPr/>
                      <a:lstStyle/>
                      <a:p>
                        <a:pPr algn="ctr">
                          <a:defRPr sz="1800"/>
                        </a:pPr>
                        <a:r>
                          <a:rPr sz="1400">
                            <a:solidFill>
                              <a:srgbClr val="0000FF"/>
                            </a:solidFill>
                          </a:rPr>
                          <a:t>0.14</a:t>
                        </a:r>
                      </a:p>
                    </a:txBody>
                    <a:tcPr marL="91425" marR="91425" marT="91425" marB="91425" horzOverflow="overflow"/>
                  </a:tc>
                  <a:tc>
                    <a:txBody>
                      <a:bodyPr/>
                      <a:lstStyle/>
                      <a:p>
                        <a:pPr algn="ctr">
                          <a:defRPr sz="1800"/>
                        </a:pPr>
                        <a:r>
                          <a:rPr sz="1400">
                            <a:solidFill>
                              <a:srgbClr val="0000FF"/>
                            </a:solidFill>
                          </a:rPr>
                          <a:t>0.02</a:t>
                        </a:r>
                      </a:p>
                    </a:txBody>
                    <a:tcPr marL="91425" marR="91425" marT="91425" marB="91425" horzOverflow="overflow"/>
                  </a:tc>
                  <a:tc>
                    <a:txBody>
                      <a:bodyPr/>
                      <a:lstStyle/>
                      <a:p>
                        <a:pPr algn="ctr">
                          <a:defRPr sz="1800"/>
                        </a:pPr>
                        <a:r>
                          <a:rPr sz="1400">
                            <a:solidFill>
                              <a:srgbClr val="FF0000"/>
                            </a:solidFill>
                          </a:rPr>
                          <a:t>.16</a:t>
                        </a:r>
                      </a:p>
                    </a:txBody>
                    <a:tcPr marL="91425" marR="91425" marT="91425" marB="91425" horzOverflow="overflow"/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676723">
                  <a:tc>
                    <a:txBody>
                      <a:bodyPr/>
                      <a:lstStyle/>
                      <a:p>
                        <a:pPr algn="ctr">
                          <a:defRPr sz="1800"/>
                        </a:pPr>
                        <a:r>
                          <a:rPr sz="1400">
                            <a:solidFill>
                              <a:srgbClr val="0000FF"/>
                            </a:solidFill>
                          </a:rPr>
                          <a:t>0.21</a:t>
                        </a:r>
                      </a:p>
                    </a:txBody>
                    <a:tcPr marL="91425" marR="91425" marT="91425" marB="91425" horzOverflow="overflow"/>
                  </a:tc>
                  <a:tc>
                    <a:txBody>
                      <a:bodyPr/>
                      <a:lstStyle/>
                      <a:p>
                        <a:pPr algn="ctr">
                          <a:defRPr sz="1800"/>
                        </a:pPr>
                        <a:r>
                          <a:rPr sz="1400">
                            <a:solidFill>
                              <a:srgbClr val="0000FF"/>
                            </a:solidFill>
                          </a:rPr>
                          <a:t>0.05</a:t>
                        </a:r>
                      </a:p>
                    </a:txBody>
                    <a:tcPr marL="91425" marR="91425" marT="91425" marB="91425" horzOverflow="overflow"/>
                  </a:tc>
                  <a:tc>
                    <a:txBody>
                      <a:bodyPr/>
                      <a:lstStyle/>
                      <a:p>
                        <a:pPr algn="ctr">
                          <a:defRPr sz="1800"/>
                        </a:pPr>
                        <a:r>
                          <a:rPr sz="1400">
                            <a:solidFill>
                              <a:srgbClr val="FF0000"/>
                            </a:solidFill>
                          </a:rPr>
                          <a:t>.27</a:t>
                        </a:r>
                      </a:p>
                    </a:txBody>
                    <a:tcPr marL="91425" marR="91425" marT="91425" marB="91425" horzOverflow="overflow"/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676723">
                  <a:tc>
                    <a:txBody>
                      <a:bodyPr/>
                      <a:lstStyle/>
                      <a:p>
                        <a:pPr algn="ctr">
                          <a:defRPr sz="1800"/>
                        </a:pPr>
                        <a:r>
                          <a:rPr sz="1400">
                            <a:solidFill>
                              <a:srgbClr val="FF0000"/>
                            </a:solidFill>
                          </a:rPr>
                          <a:t>.78</a:t>
                        </a:r>
                      </a:p>
                    </a:txBody>
                    <a:tcPr marL="91425" marR="91425" marT="91425" marB="91425" horzOverflow="overflow"/>
                  </a:tc>
                  <a:tc>
                    <a:txBody>
                      <a:bodyPr/>
                      <a:lstStyle/>
                      <a:p>
                        <a:pPr algn="ctr">
                          <a:defRPr sz="1800"/>
                        </a:pPr>
                        <a:r>
                          <a:rPr sz="1400">
                            <a:solidFill>
                              <a:srgbClr val="FF0000"/>
                            </a:solidFill>
                          </a:rPr>
                          <a:t>.22</a:t>
                        </a:r>
                      </a:p>
                    </a:txBody>
                    <a:tcPr marL="91425" marR="91425" marT="91425" marB="91425" horzOverflow="overflow"/>
                  </a:tc>
                  <a:tc>
                    <a:txBody>
                      <a:bodyPr/>
                      <a:lstStyle/>
                      <a:p>
                        <a:pPr algn="ctr">
                          <a:defRPr sz="1800"/>
                        </a:pPr>
                        <a:r>
                          <a:rPr sz="1400">
                            <a:solidFill>
                              <a:srgbClr val="FFFFFF"/>
                            </a:solidFill>
                          </a:rPr>
                          <a:t>1</a:t>
                        </a:r>
                      </a:p>
                    </a:txBody>
                    <a:tcPr marL="91425" marR="91425" marT="91425" marB="91425" horzOverflow="overflow"/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</a:tbl>
            </a:graphicData>
          </a:graphic>
        </p:graphicFrame>
        <p:sp>
          <p:nvSpPr>
            <p:cNvPr id="243" name="Google Shape;126;p24"/>
            <p:cNvSpPr txBox="1"/>
            <p:nvPr/>
          </p:nvSpPr>
          <p:spPr>
            <a:xfrm>
              <a:off x="1689089" y="0"/>
              <a:ext cx="1667717" cy="65632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91424" tIns="91424" rIns="91424" bIns="91424" numCol="1" anchor="t">
              <a:noAutofit/>
            </a:bodyPr>
            <a:lstStyle>
              <a:lvl1pPr algn="ctr"/>
            </a:lstStyle>
            <a:p>
              <a:r>
                <a:t>Lab Reared</a:t>
              </a:r>
            </a:p>
          </p:txBody>
        </p:sp>
        <p:sp>
          <p:nvSpPr>
            <p:cNvPr id="244" name="Google Shape;127;p24"/>
            <p:cNvSpPr txBox="1"/>
            <p:nvPr/>
          </p:nvSpPr>
          <p:spPr>
            <a:xfrm>
              <a:off x="3419343" y="0"/>
              <a:ext cx="1726703" cy="65632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91424" tIns="91424" rIns="91424" bIns="91424" numCol="1" anchor="t">
              <a:noAutofit/>
            </a:bodyPr>
            <a:lstStyle>
              <a:lvl1pPr algn="ctr"/>
            </a:lstStyle>
            <a:p>
              <a:r>
                <a:t>Wild Type</a:t>
              </a:r>
            </a:p>
          </p:txBody>
        </p:sp>
        <p:sp>
          <p:nvSpPr>
            <p:cNvPr id="245" name="Google Shape;128;p24"/>
            <p:cNvSpPr txBox="1"/>
            <p:nvPr/>
          </p:nvSpPr>
          <p:spPr>
            <a:xfrm>
              <a:off x="5208583" y="0"/>
              <a:ext cx="1509972" cy="65632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91424" tIns="91424" rIns="91424" bIns="91424" numCol="1" anchor="t">
              <a:noAutofit/>
            </a:bodyPr>
            <a:lstStyle>
              <a:lvl1pPr algn="ctr"/>
            </a:lstStyle>
            <a:p>
              <a:r>
                <a:t>Total</a:t>
              </a:r>
            </a:p>
          </p:txBody>
        </p:sp>
        <p:sp>
          <p:nvSpPr>
            <p:cNvPr id="246" name="Google Shape;129;p24"/>
            <p:cNvSpPr txBox="1"/>
            <p:nvPr/>
          </p:nvSpPr>
          <p:spPr>
            <a:xfrm>
              <a:off x="251917" y="570138"/>
              <a:ext cx="1406534" cy="656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91424" tIns="91424" rIns="91424" bIns="91424" numCol="1" anchor="t">
              <a:noAutofit/>
            </a:bodyPr>
            <a:lstStyle>
              <a:lvl1pPr algn="ctr"/>
            </a:lstStyle>
            <a:p>
              <a:r>
                <a:t>Octanol</a:t>
              </a:r>
            </a:p>
          </p:txBody>
        </p:sp>
        <p:sp>
          <p:nvSpPr>
            <p:cNvPr id="247" name="Google Shape;130;p24"/>
            <p:cNvSpPr txBox="1"/>
            <p:nvPr/>
          </p:nvSpPr>
          <p:spPr>
            <a:xfrm>
              <a:off x="251917" y="1223113"/>
              <a:ext cx="1406534" cy="65632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91424" tIns="91424" rIns="91424" bIns="91424" numCol="1" anchor="t">
              <a:noAutofit/>
            </a:bodyPr>
            <a:lstStyle>
              <a:lvl1pPr algn="ctr"/>
            </a:lstStyle>
            <a:p>
              <a:r>
                <a:t>Geosmin</a:t>
              </a:r>
            </a:p>
          </p:txBody>
        </p:sp>
        <p:sp>
          <p:nvSpPr>
            <p:cNvPr id="248" name="Google Shape;131;p24"/>
            <p:cNvSpPr txBox="1"/>
            <p:nvPr/>
          </p:nvSpPr>
          <p:spPr>
            <a:xfrm>
              <a:off x="0" y="1811541"/>
              <a:ext cx="1667716" cy="65632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91424" tIns="91424" rIns="91424" bIns="91424" numCol="1" anchor="t">
              <a:noAutofit/>
            </a:bodyPr>
            <a:lstStyle>
              <a:lvl1pPr algn="ctr"/>
            </a:lstStyle>
            <a:p>
              <a:r>
                <a:t>Cis-vacenyl acetate</a:t>
              </a:r>
            </a:p>
          </p:txBody>
        </p:sp>
        <p:sp>
          <p:nvSpPr>
            <p:cNvPr id="249" name="Google Shape;132;p24"/>
            <p:cNvSpPr txBox="1"/>
            <p:nvPr/>
          </p:nvSpPr>
          <p:spPr>
            <a:xfrm>
              <a:off x="619467" y="2551946"/>
              <a:ext cx="671434" cy="65632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91424" tIns="91424" rIns="91424" bIns="91424" numCol="1" anchor="t">
              <a:noAutofit/>
            </a:bodyPr>
            <a:lstStyle>
              <a:lvl1pPr algn="ctr"/>
            </a:lstStyle>
            <a:p>
              <a:r>
                <a:t>Total</a:t>
              </a:r>
            </a:p>
          </p:txBody>
        </p:sp>
      </p:grpSp>
      <p:sp>
        <p:nvSpPr>
          <p:cNvPr id="251" name="Rectangle"/>
          <p:cNvSpPr/>
          <p:nvPr/>
        </p:nvSpPr>
        <p:spPr>
          <a:xfrm>
            <a:off x="4569782" y="1864283"/>
            <a:ext cx="3419892" cy="2367495"/>
          </a:xfrm>
          <a:prstGeom prst="rect">
            <a:avLst/>
          </a:prstGeom>
          <a:solidFill>
            <a:srgbClr val="000000">
              <a:alpha val="75408"/>
            </a:srgbClr>
          </a:solidFill>
          <a:ln w="12700"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252" name="Rectangle"/>
          <p:cNvSpPr/>
          <p:nvPr/>
        </p:nvSpPr>
        <p:spPr>
          <a:xfrm>
            <a:off x="2790737" y="1504373"/>
            <a:ext cx="1783290" cy="2730461"/>
          </a:xfrm>
          <a:prstGeom prst="rect">
            <a:avLst/>
          </a:prstGeom>
          <a:solidFill>
            <a:srgbClr val="000000">
              <a:alpha val="75408"/>
            </a:srgbClr>
          </a:solidFill>
          <a:ln w="12700">
            <a:miter lim="400000"/>
          </a:ln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144;p26"/>
          <p:cNvSpPr txBox="1">
            <a:spLocks noGrp="1"/>
          </p:cNvSpPr>
          <p:nvPr>
            <p:ph type="title"/>
          </p:nvPr>
        </p:nvSpPr>
        <p:spPr>
          <a:xfrm>
            <a:off x="368999" y="39524"/>
            <a:ext cx="8520602" cy="572702"/>
          </a:xfrm>
          <a:prstGeom prst="rect">
            <a:avLst/>
          </a:prstGeom>
        </p:spPr>
        <p:txBody>
          <a:bodyPr/>
          <a:lstStyle>
            <a:lvl1pPr algn="ctr">
              <a:defRPr sz="2500"/>
            </a:lvl1pPr>
          </a:lstStyle>
          <a:p>
            <a:r>
              <a:t>Conditional Probability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5" name="Google Shape;145;p26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311699" y="1152475"/>
                <a:ext cx="8520602" cy="3416400"/>
              </a:xfrm>
              <a:prstGeom prst="rect">
                <a:avLst/>
              </a:prstGeom>
            </p:spPr>
            <p:txBody>
              <a:bodyPr/>
              <a:lstStyle/>
              <a:p>
                <a:pPr marL="0" indent="0">
                  <a:spcBef>
                    <a:spcPts val="1200"/>
                  </a:spcBef>
                  <a:buSzTx/>
                  <a:buNone/>
                  <a:defRPr>
                    <a:solidFill>
                      <a:srgbClr val="FFFFFF"/>
                    </a:solidFill>
                  </a:defRPr>
                </a:pPr>
                <a:r>
                  <a:t>Conditional Probability:</a:t>
                </a:r>
              </a:p>
              <a:p>
                <a:pPr marL="0" lvl="1" indent="1005114">
                  <a:spcBef>
                    <a:spcPts val="1200"/>
                  </a:spcBef>
                  <a:buSzTx/>
                  <a:buNone/>
                  <a:defRPr>
                    <a:solidFill>
                      <a:srgbClr val="FFFFFF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sz="21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sz="21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sz="21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sz="21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sz="21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sz="21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sz="21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sz="21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sz="21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sz="21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sz="21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sz="21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sz="21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sz="21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sz="21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sz="21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sz="21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/>
              </a:p>
              <a:p>
                <a:pPr marL="0" indent="0">
                  <a:spcBef>
                    <a:spcPts val="1200"/>
                  </a:spcBef>
                  <a:buSzTx/>
                  <a:buNone/>
                  <a:defRPr>
                    <a:solidFill>
                      <a:srgbClr val="FFFFFF"/>
                    </a:solidFill>
                  </a:defRPr>
                </a:pPr>
                <a:r>
                  <a:t>What is the probability of a wild-type fly choosing octanol?</a:t>
                </a:r>
              </a:p>
              <a:p>
                <a:pPr marL="0" lvl="1" indent="1005114">
                  <a:spcBef>
                    <a:spcPts val="1200"/>
                  </a:spcBef>
                  <a:buSzTx/>
                  <a:buNone/>
                  <a:defRPr>
                    <a:solidFill>
                      <a:srgbClr val="FFFFFF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sz="19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sz="19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sz="19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octanol</m:t>
                      </m:r>
                      <m:r>
                        <a:rPr sz="19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m:rPr>
                          <m:nor/>
                        </m:rPr>
                        <a:rPr sz="19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wild</m:t>
                      </m:r>
                      <m:r>
                        <m:rPr>
                          <m:nor/>
                        </m:rPr>
                        <a:rPr sz="19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sz="19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type</m:t>
                      </m:r>
                      <m:r>
                        <a:rPr sz="19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sz="19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sz="19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sz="19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nor/>
                            </m:rPr>
                            <a:rPr sz="19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octanolandwild</m:t>
                          </m:r>
                          <m:r>
                            <m:rPr>
                              <m:nor/>
                            </m:rPr>
                            <a:rPr sz="19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sz="19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type</m:t>
                          </m:r>
                          <m:r>
                            <a:rPr sz="19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sz="19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sz="19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nor/>
                            </m:rPr>
                            <a:rPr sz="19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wild</m:t>
                          </m:r>
                          <m:r>
                            <m:rPr>
                              <m:nor/>
                            </m:rPr>
                            <a:rPr sz="19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sz="19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type</m:t>
                          </m:r>
                          <m:r>
                            <a:rPr sz="19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sz="19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sz="19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sz="19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.14</m:t>
                          </m:r>
                        </m:num>
                        <m:den>
                          <m:r>
                            <a:rPr sz="19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.22</m:t>
                          </m:r>
                        </m:den>
                      </m:f>
                      <m:r>
                        <a:rPr sz="19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=.64</m:t>
                      </m:r>
                    </m:oMath>
                  </m:oMathPara>
                </a14:m>
                <a:endParaRPr/>
              </a:p>
            </p:txBody>
          </p:sp>
        </mc:Choice>
        <mc:Fallback>
          <p:sp>
            <p:nvSpPr>
              <p:cNvPr id="255" name="Google Shape;145;p26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11699" y="1152475"/>
                <a:ext cx="8520602" cy="3416400"/>
              </a:xfrm>
              <a:prstGeom prst="rect">
                <a:avLst/>
              </a:prstGeom>
              <a:blipFill>
                <a:blip r:embed="rId2"/>
                <a:stretch>
                  <a:fillRect l="-5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150;p27"/>
          <p:cNvSpPr txBox="1">
            <a:spLocks noGrp="1"/>
          </p:cNvSpPr>
          <p:nvPr>
            <p:ph type="title"/>
          </p:nvPr>
        </p:nvSpPr>
        <p:spPr>
          <a:xfrm>
            <a:off x="368999" y="39524"/>
            <a:ext cx="8520602" cy="572702"/>
          </a:xfrm>
          <a:prstGeom prst="rect">
            <a:avLst/>
          </a:prstGeom>
        </p:spPr>
        <p:txBody>
          <a:bodyPr/>
          <a:lstStyle>
            <a:lvl1pPr algn="ctr">
              <a:defRPr sz="2500"/>
            </a:lvl1pPr>
          </a:lstStyle>
          <a:p>
            <a:r>
              <a:t>Independence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8" name="Google Shape;151;p27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311699" y="1152475"/>
                <a:ext cx="8520602" cy="3416400"/>
              </a:xfrm>
              <a:prstGeom prst="rect">
                <a:avLst/>
              </a:prstGeom>
            </p:spPr>
            <p:txBody>
              <a:bodyPr/>
              <a:lstStyle/>
              <a:p>
                <a:pPr marL="0" indent="0">
                  <a:spcBef>
                    <a:spcPts val="1200"/>
                  </a:spcBef>
                  <a:buSzTx/>
                  <a:buNone/>
                  <a:defRPr>
                    <a:solidFill>
                      <a:srgbClr val="FFFFFF"/>
                    </a:solidFill>
                  </a:defRPr>
                </a:pPr>
                <a:r>
                  <a:t>Two variables x and y are independent iff:</a:t>
                </a:r>
              </a:p>
              <a:p>
                <a:pPr marL="0" lvl="1" indent="1005114">
                  <a:spcBef>
                    <a:spcPts val="1200"/>
                  </a:spcBef>
                  <a:buSzTx/>
                  <a:buNone/>
                  <a:defRPr>
                    <a:solidFill>
                      <a:srgbClr val="FFFFFF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sz="21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sz="21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sz="21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sz="21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sz="21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sz="21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sz="21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sz="21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sz="21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sz="21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)⋅</m:t>
                      </m:r>
                      <m:r>
                        <a:rPr sz="21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sz="21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sz="21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sz="21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/>
              </a:p>
              <a:p>
                <a:pPr marL="0" indent="0">
                  <a:spcBef>
                    <a:spcPts val="1200"/>
                  </a:spcBef>
                  <a:buSzTx/>
                  <a:buNone/>
                  <a:defRPr>
                    <a:solidFill>
                      <a:srgbClr val="FFFFFF"/>
                    </a:solidFill>
                  </a:defRPr>
                </a:pPr>
                <a:r>
                  <a:t>Genetic background and task performance are not independent.</a:t>
                </a:r>
              </a:p>
              <a:p>
                <a:pPr marL="0" lvl="1" indent="1005114">
                  <a:spcBef>
                    <a:spcPts val="1200"/>
                  </a:spcBef>
                  <a:buSzTx/>
                  <a:buNone/>
                  <a:defRPr>
                    <a:solidFill>
                      <a:srgbClr val="FFFFFF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sz="22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.14≠.57⋅.22=.125</m:t>
                      </m:r>
                    </m:oMath>
                  </m:oMathPara>
                </a14:m>
                <a:endParaRPr/>
              </a:p>
              <a:p>
                <a:pPr marL="0" indent="0">
                  <a:spcBef>
                    <a:spcPts val="1200"/>
                  </a:spcBef>
                  <a:buSzTx/>
                  <a:buNone/>
                  <a:defRPr>
                    <a:solidFill>
                      <a:srgbClr val="FFFFFF"/>
                    </a:solidFill>
                  </a:defRPr>
                </a:pPr>
                <a:r>
                  <a:t>Two variables x and y are conditionally independent iff:</a:t>
                </a:r>
              </a:p>
              <a:p>
                <a:pPr marL="0" lvl="1" indent="1005114">
                  <a:spcBef>
                    <a:spcPts val="1200"/>
                  </a:spcBef>
                  <a:buSzTx/>
                  <a:buNone/>
                  <a:defRPr>
                    <a:solidFill>
                      <a:srgbClr val="FFFFFF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sz="215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sz="215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sz="215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sz="215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sz="215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sz="215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sz="215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sz="215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sz="215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sz="215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sz="215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sz="215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sz="215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sz="215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/>
              </a:p>
            </p:txBody>
          </p:sp>
        </mc:Choice>
        <mc:Fallback>
          <p:sp>
            <p:nvSpPr>
              <p:cNvPr id="258" name="Google Shape;151;p27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11699" y="1152475"/>
                <a:ext cx="8520602" cy="3416400"/>
              </a:xfrm>
              <a:prstGeom prst="rect">
                <a:avLst/>
              </a:prstGeom>
              <a:blipFill>
                <a:blip r:embed="rId2"/>
                <a:stretch>
                  <a:fillRect l="-5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156;p28"/>
          <p:cNvSpPr txBox="1">
            <a:spLocks noGrp="1"/>
          </p:cNvSpPr>
          <p:nvPr>
            <p:ph type="title"/>
          </p:nvPr>
        </p:nvSpPr>
        <p:spPr>
          <a:xfrm>
            <a:off x="368999" y="39524"/>
            <a:ext cx="8520602" cy="572702"/>
          </a:xfrm>
          <a:prstGeom prst="rect">
            <a:avLst/>
          </a:prstGeom>
        </p:spPr>
        <p:txBody>
          <a:bodyPr/>
          <a:lstStyle>
            <a:lvl1pPr algn="ctr">
              <a:defRPr sz="2500"/>
            </a:lvl1pPr>
          </a:lstStyle>
          <a:p>
            <a:r>
              <a:t>Bayes’ Rule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61" name="Google Shape;157;p28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311699" y="1152475"/>
                <a:ext cx="8520602" cy="3416400"/>
              </a:xfrm>
              <a:prstGeom prst="rect">
                <a:avLst/>
              </a:prstGeom>
            </p:spPr>
            <p:txBody>
              <a:bodyPr/>
              <a:lstStyle/>
              <a:p>
                <a:pPr marL="0" indent="0" algn="ctr">
                  <a:spcBef>
                    <a:spcPts val="1200"/>
                  </a:spcBef>
                  <a:buSzTx/>
                  <a:buNone/>
                  <a:defRPr>
                    <a:solidFill>
                      <a:srgbClr val="FFFFFF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sz="21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sz="21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sz="21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sz="21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sz="21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sz="21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sz="21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sz="21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sz="21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sz="21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sz="21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sz="21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sz="21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sz="21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sz="21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sz="21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sz="21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/>
              </a:p>
              <a:p>
                <a:pPr marL="0" indent="0" algn="ctr">
                  <a:spcBef>
                    <a:spcPts val="1200"/>
                  </a:spcBef>
                  <a:buSzTx/>
                  <a:buNone/>
                  <a:defRPr>
                    <a:solidFill>
                      <a:srgbClr val="FFFFFF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sz="215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sz="215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sz="215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sz="215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sz="215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sz="215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sz="215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sz="215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sz="215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sz="215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sz="215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sz="215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)⋅</m:t>
                      </m:r>
                      <m:r>
                        <a:rPr sz="215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sz="215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sz="215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sz="215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/>
              </a:p>
              <a:p>
                <a:pPr marL="0" indent="0" algn="ctr">
                  <a:spcBef>
                    <a:spcPts val="1200"/>
                  </a:spcBef>
                  <a:buSzTx/>
                  <a:buNone/>
                  <a:defRPr>
                    <a:solidFill>
                      <a:srgbClr val="FFFFFF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sz="2100" i="1">
                          <a:solidFill>
                            <a:srgbClr val="00FF0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sz="2100" i="1">
                          <a:solidFill>
                            <a:srgbClr val="00FF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sz="2100" i="1">
                          <a:solidFill>
                            <a:srgbClr val="00FF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sz="2100" i="1">
                          <a:solidFill>
                            <a:srgbClr val="00FF0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sz="2100" i="1">
                          <a:solidFill>
                            <a:srgbClr val="00FF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sz="2100" i="1">
                          <a:solidFill>
                            <a:srgbClr val="00FF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sz="21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sz="21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sz="21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sz="21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sz="21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sz="21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sz="21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)⋅</m:t>
                          </m:r>
                          <m:r>
                            <a:rPr sz="21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sz="21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sz="21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sz="21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sz="21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sz="21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sz="21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sz="21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/>
              </a:p>
            </p:txBody>
          </p:sp>
        </mc:Choice>
        <mc:Fallback>
          <p:sp>
            <p:nvSpPr>
              <p:cNvPr id="261" name="Google Shape;157;p28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11699" y="1152475"/>
                <a:ext cx="8520602" cy="341640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156;p28"/>
          <p:cNvSpPr txBox="1">
            <a:spLocks noGrp="1"/>
          </p:cNvSpPr>
          <p:nvPr>
            <p:ph type="title"/>
          </p:nvPr>
        </p:nvSpPr>
        <p:spPr>
          <a:xfrm>
            <a:off x="368999" y="39524"/>
            <a:ext cx="8520602" cy="572702"/>
          </a:xfrm>
          <a:prstGeom prst="rect">
            <a:avLst/>
          </a:prstGeom>
        </p:spPr>
        <p:txBody>
          <a:bodyPr/>
          <a:lstStyle>
            <a:lvl1pPr algn="ctr">
              <a:defRPr sz="2500"/>
            </a:lvl1pPr>
          </a:lstStyle>
          <a:p>
            <a:r>
              <a:t>Bayes’ Rule</a:t>
            </a:r>
          </a:p>
        </p:txBody>
      </p:sp>
      <p:sp>
        <p:nvSpPr>
          <p:cNvPr id="264" name="Google Shape;157;p28"/>
          <p:cNvSpPr txBox="1">
            <a:spLocks noGrp="1"/>
          </p:cNvSpPr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1200"/>
              </a:spcBef>
              <a:buSzTx/>
              <a:buNone/>
            </a:pPr>
            <a:endParaRPr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65" name="Equation"/>
              <p:cNvSpPr txBox="1"/>
              <p:nvPr/>
            </p:nvSpPr>
            <p:spPr>
              <a:xfrm>
                <a:off x="1760657" y="1993833"/>
                <a:ext cx="5737286" cy="543114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latinLnBrk="1">
                  <a:defRPr sz="1800"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1800" i="1">
                          <a:solidFill>
                            <a:srgbClr val="00FF0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sz="1800" i="1">
                          <a:solidFill>
                            <a:srgbClr val="00FF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sz="1800" i="1">
                          <a:solidFill>
                            <a:srgbClr val="00FF00"/>
                          </a:solidFill>
                          <a:latin typeface="Cambria Math" panose="02040503050406030204" pitchFamily="18" charset="0"/>
                        </a:rPr>
                        <m:t>wild</m:t>
                      </m:r>
                      <m:r>
                        <m:rPr>
                          <m:nor/>
                        </m:rPr>
                        <a:rPr sz="1800" i="1">
                          <a:solidFill>
                            <a:srgbClr val="00FF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sz="1800" i="1">
                          <a:solidFill>
                            <a:srgbClr val="00FF00"/>
                          </a:solidFill>
                          <a:latin typeface="Cambria Math" panose="02040503050406030204" pitchFamily="18" charset="0"/>
                        </a:rPr>
                        <m:t>type</m:t>
                      </m:r>
                      <m:r>
                        <a:rPr sz="1800" i="1">
                          <a:solidFill>
                            <a:srgbClr val="00FF0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m:rPr>
                          <m:nor/>
                        </m:rPr>
                        <a:rPr sz="1800" i="1">
                          <a:solidFill>
                            <a:srgbClr val="00FF00"/>
                          </a:solidFill>
                          <a:latin typeface="Cambria Math" panose="02040503050406030204" pitchFamily="18" charset="0"/>
                        </a:rPr>
                        <m:t>octanol</m:t>
                      </m:r>
                      <m:r>
                        <a:rPr sz="1800" i="1">
                          <a:solidFill>
                            <a:srgbClr val="00FF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sz="18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sz="18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sz="1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sz="1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nor/>
                            </m:rPr>
                            <a:rPr sz="1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octanol</m:t>
                          </m:r>
                          <m:r>
                            <a:rPr sz="1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m:rPr>
                              <m:nor/>
                            </m:rPr>
                            <a:rPr sz="1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wild</m:t>
                          </m:r>
                          <m:r>
                            <m:rPr>
                              <m:nor/>
                            </m:rPr>
                            <a:rPr sz="1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sz="1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type</m:t>
                          </m:r>
                          <m:r>
                            <a:rPr sz="1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sz="18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sz="1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sz="1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nor/>
                            </m:rPr>
                            <a:rPr sz="1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wild</m:t>
                          </m:r>
                          <m:r>
                            <m:rPr>
                              <m:nor/>
                            </m:rPr>
                            <a:rPr sz="1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sz="1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type</m:t>
                          </m:r>
                          <m:r>
                            <a:rPr sz="1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sz="18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sz="18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nor/>
                            </m:rPr>
                            <a:rPr sz="18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octanol</m:t>
                          </m:r>
                          <m:r>
                            <a:rPr sz="18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>
                  <a:solidFill>
                    <a:srgbClr val="A7A7A7"/>
                  </a:solidFill>
                </a:endParaRPr>
              </a:p>
            </p:txBody>
          </p:sp>
        </mc:Choice>
        <mc:Fallback>
          <p:sp>
            <p:nvSpPr>
              <p:cNvPr id="265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0657" y="1993833"/>
                <a:ext cx="5737286" cy="543114"/>
              </a:xfrm>
              <a:prstGeom prst="rect">
                <a:avLst/>
              </a:prstGeom>
              <a:blipFill>
                <a:blip r:embed="rId2"/>
                <a:stretch>
                  <a:fillRect r="-213" b="-5618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6" name="Equation"/>
              <p:cNvSpPr txBox="1"/>
              <p:nvPr/>
            </p:nvSpPr>
            <p:spPr>
              <a:xfrm>
                <a:off x="3572373" y="1340464"/>
                <a:ext cx="2113853" cy="538011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latinLnBrk="1">
                  <a:defRPr sz="1800"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1800" i="1">
                          <a:solidFill>
                            <a:srgbClr val="00FF0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sz="1800" i="1">
                          <a:solidFill>
                            <a:srgbClr val="00FF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sz="1800" i="1">
                          <a:solidFill>
                            <a:srgbClr val="00FF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sz="1800" i="1">
                          <a:solidFill>
                            <a:srgbClr val="00FF0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sz="1800" i="1">
                          <a:solidFill>
                            <a:srgbClr val="00FF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sz="1800" i="1">
                          <a:solidFill>
                            <a:srgbClr val="00FF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sz="18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sz="1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sz="1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sz="1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sz="1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sz="1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sz="1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)⋅</m:t>
                          </m:r>
                          <m:r>
                            <a:rPr sz="1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sz="1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sz="1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sz="1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sz="18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sz="18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sz="18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sz="18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>
                  <a:solidFill>
                    <a:srgbClr val="A7A7A7"/>
                  </a:solidFill>
                </a:endParaRPr>
              </a:p>
            </p:txBody>
          </p:sp>
        </mc:Choice>
        <mc:Fallback>
          <p:sp>
            <p:nvSpPr>
              <p:cNvPr id="266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2373" y="1340464"/>
                <a:ext cx="2113853" cy="538011"/>
              </a:xfrm>
              <a:prstGeom prst="rect">
                <a:avLst/>
              </a:prstGeom>
              <a:blipFill>
                <a:blip r:embed="rId3"/>
                <a:stretch>
                  <a:fillRect r="-5476" b="-6818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7" name="Equation"/>
              <p:cNvSpPr txBox="1"/>
              <p:nvPr/>
            </p:nvSpPr>
            <p:spPr>
              <a:xfrm>
                <a:off x="2675541" y="2606713"/>
                <a:ext cx="3907518" cy="492177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latinLnBrk="1">
                  <a:defRPr sz="1800"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1800" i="1">
                          <a:solidFill>
                            <a:srgbClr val="00FF0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sz="1800" i="1">
                          <a:solidFill>
                            <a:srgbClr val="00FF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sz="1800" i="1">
                          <a:solidFill>
                            <a:srgbClr val="00FF00"/>
                          </a:solidFill>
                          <a:latin typeface="Cambria Math" panose="02040503050406030204" pitchFamily="18" charset="0"/>
                        </a:rPr>
                        <m:t>wild</m:t>
                      </m:r>
                      <m:r>
                        <m:rPr>
                          <m:nor/>
                        </m:rPr>
                        <a:rPr sz="1800" i="1">
                          <a:solidFill>
                            <a:srgbClr val="00FF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sz="1800" i="1">
                          <a:solidFill>
                            <a:srgbClr val="00FF00"/>
                          </a:solidFill>
                          <a:latin typeface="Cambria Math" panose="02040503050406030204" pitchFamily="18" charset="0"/>
                        </a:rPr>
                        <m:t>type</m:t>
                      </m:r>
                      <m:r>
                        <a:rPr sz="1800" i="1">
                          <a:solidFill>
                            <a:srgbClr val="00FF0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m:rPr>
                          <m:nor/>
                        </m:rPr>
                        <a:rPr sz="1800" i="1">
                          <a:solidFill>
                            <a:srgbClr val="00FF00"/>
                          </a:solidFill>
                          <a:latin typeface="Cambria Math" panose="02040503050406030204" pitchFamily="18" charset="0"/>
                        </a:rPr>
                        <m:t>octanol</m:t>
                      </m:r>
                      <m:r>
                        <a:rPr sz="1800" i="1">
                          <a:solidFill>
                            <a:srgbClr val="00FF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sz="18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sz="18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sz="1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.64</m:t>
                          </m:r>
                          <m:r>
                            <a:rPr sz="18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sz="1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0.22</m:t>
                          </m:r>
                        </m:num>
                        <m:den>
                          <m:r>
                            <a:rPr sz="18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.57</m:t>
                          </m:r>
                        </m:den>
                      </m:f>
                      <m:r>
                        <a:rPr sz="18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sz="1800" i="1">
                          <a:solidFill>
                            <a:srgbClr val="00FF00"/>
                          </a:solidFill>
                          <a:latin typeface="Cambria Math" panose="02040503050406030204" pitchFamily="18" charset="0"/>
                        </a:rPr>
                        <m:t>0.25</m:t>
                      </m:r>
                    </m:oMath>
                  </m:oMathPara>
                </a14:m>
                <a:endParaRPr>
                  <a:solidFill>
                    <a:srgbClr val="A7A7A7"/>
                  </a:solidFill>
                </a:endParaRPr>
              </a:p>
            </p:txBody>
          </p:sp>
        </mc:Choice>
        <mc:Fallback>
          <p:sp>
            <p:nvSpPr>
              <p:cNvPr id="267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5541" y="2606713"/>
                <a:ext cx="3907518" cy="492177"/>
              </a:xfrm>
              <a:prstGeom prst="rect">
                <a:avLst/>
              </a:prstGeom>
              <a:blipFill>
                <a:blip r:embed="rId4"/>
                <a:stretch>
                  <a:fillRect r="-780" b="-5000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Rectangle"/>
          <p:cNvSpPr/>
          <p:nvPr/>
        </p:nvSpPr>
        <p:spPr>
          <a:xfrm>
            <a:off x="3311514" y="2810504"/>
            <a:ext cx="2929382" cy="760981"/>
          </a:xfrm>
          <a:prstGeom prst="rect">
            <a:avLst/>
          </a:prstGeom>
          <a:solidFill>
            <a:srgbClr val="000000">
              <a:alpha val="84616"/>
            </a:srgbClr>
          </a:solidFill>
          <a:ln w="12700"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270" name="Rectangle"/>
          <p:cNvSpPr/>
          <p:nvPr/>
        </p:nvSpPr>
        <p:spPr>
          <a:xfrm>
            <a:off x="3311514" y="1635536"/>
            <a:ext cx="2929382" cy="760981"/>
          </a:xfrm>
          <a:prstGeom prst="rect">
            <a:avLst/>
          </a:prstGeom>
          <a:solidFill>
            <a:srgbClr val="000000">
              <a:alpha val="24881"/>
            </a:srgbClr>
          </a:solidFill>
          <a:ln w="12700">
            <a:miter lim="400000"/>
          </a:ln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167;p30"/>
          <p:cNvSpPr txBox="1">
            <a:spLocks noGrp="1"/>
          </p:cNvSpPr>
          <p:nvPr>
            <p:ph type="body" sz="half" idx="1"/>
          </p:nvPr>
        </p:nvSpPr>
        <p:spPr>
          <a:xfrm>
            <a:off x="311699" y="972525"/>
            <a:ext cx="8520602" cy="2112600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0" indent="420623" algn="ctr" defTabSz="841247">
              <a:lnSpc>
                <a:spcPct val="104999"/>
              </a:lnSpc>
              <a:buSzTx/>
              <a:buNone/>
              <a:defRPr sz="2484">
                <a:solidFill>
                  <a:srgbClr val="FFFFFF"/>
                </a:solidFill>
              </a:defRPr>
            </a:pPr>
            <a:r>
              <a:t>Directed Graphs</a:t>
            </a:r>
            <a:endParaRPr>
              <a:solidFill>
                <a:srgbClr val="B7B7B7"/>
              </a:solidFill>
            </a:endParaRPr>
          </a:p>
          <a:p>
            <a:pPr marL="0" indent="420623" algn="ctr" defTabSz="841247">
              <a:lnSpc>
                <a:spcPct val="104999"/>
              </a:lnSpc>
              <a:spcBef>
                <a:spcPts val="1100"/>
              </a:spcBef>
              <a:buSzTx/>
              <a:buNone/>
              <a:defRPr sz="2484">
                <a:solidFill>
                  <a:srgbClr val="FFFFFF"/>
                </a:solidFill>
              </a:defRPr>
            </a:pPr>
            <a:r>
              <a:t>Parent Rule</a:t>
            </a:r>
            <a:endParaRPr>
              <a:solidFill>
                <a:srgbClr val="B7B7B7"/>
              </a:solidFill>
            </a:endParaRPr>
          </a:p>
          <a:p>
            <a:pPr marL="0" indent="420623" algn="ctr" defTabSz="841247">
              <a:lnSpc>
                <a:spcPct val="104999"/>
              </a:lnSpc>
              <a:spcBef>
                <a:spcPts val="1100"/>
              </a:spcBef>
              <a:buSzTx/>
              <a:buNone/>
              <a:defRPr sz="2484">
                <a:solidFill>
                  <a:srgbClr val="FFFFFF"/>
                </a:solidFill>
              </a:defRPr>
            </a:pPr>
            <a:r>
              <a:t>Distributions</a:t>
            </a:r>
            <a:endParaRPr>
              <a:solidFill>
                <a:srgbClr val="B7B7B7"/>
              </a:solidFill>
            </a:endParaRPr>
          </a:p>
          <a:p>
            <a:pPr marL="0" indent="420623" algn="ctr" defTabSz="841247">
              <a:lnSpc>
                <a:spcPct val="104999"/>
              </a:lnSpc>
              <a:spcBef>
                <a:spcPts val="1100"/>
              </a:spcBef>
              <a:buSzTx/>
              <a:buNone/>
              <a:defRPr sz="2484">
                <a:solidFill>
                  <a:srgbClr val="FFFFFF"/>
                </a:solidFill>
              </a:defRPr>
            </a:pPr>
            <a:r>
              <a:t>Box’s Loop</a:t>
            </a:r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172;p31"/>
          <p:cNvSpPr txBox="1">
            <a:spLocks noGrp="1"/>
          </p:cNvSpPr>
          <p:nvPr>
            <p:ph type="title"/>
          </p:nvPr>
        </p:nvSpPr>
        <p:spPr>
          <a:xfrm>
            <a:off x="368999" y="39524"/>
            <a:ext cx="8520602" cy="572702"/>
          </a:xfrm>
          <a:prstGeom prst="rect">
            <a:avLst/>
          </a:prstGeom>
        </p:spPr>
        <p:txBody>
          <a:bodyPr/>
          <a:lstStyle>
            <a:lvl1pPr algn="ctr">
              <a:defRPr sz="2500"/>
            </a:lvl1pPr>
          </a:lstStyle>
          <a:p>
            <a:r>
              <a:t>Directed Graphs</a:t>
            </a:r>
          </a:p>
        </p:txBody>
      </p:sp>
      <p:pic>
        <p:nvPicPr>
          <p:cNvPr id="275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489" y="133754"/>
            <a:ext cx="7535622" cy="487599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172;p31"/>
          <p:cNvSpPr txBox="1">
            <a:spLocks noGrp="1"/>
          </p:cNvSpPr>
          <p:nvPr>
            <p:ph type="title"/>
          </p:nvPr>
        </p:nvSpPr>
        <p:spPr>
          <a:xfrm>
            <a:off x="368999" y="39524"/>
            <a:ext cx="8520602" cy="572702"/>
          </a:xfrm>
          <a:prstGeom prst="rect">
            <a:avLst/>
          </a:prstGeom>
        </p:spPr>
        <p:txBody>
          <a:bodyPr/>
          <a:lstStyle>
            <a:lvl1pPr algn="ctr">
              <a:defRPr sz="2500"/>
            </a:lvl1pPr>
          </a:lstStyle>
          <a:p>
            <a:r>
              <a:t>Directed Graphs</a:t>
            </a:r>
          </a:p>
        </p:txBody>
      </p:sp>
      <p:sp>
        <p:nvSpPr>
          <p:cNvPr id="278" name="Google Shape;173;p31"/>
          <p:cNvSpPr/>
          <p:nvPr/>
        </p:nvSpPr>
        <p:spPr>
          <a:xfrm>
            <a:off x="2447100" y="1032674"/>
            <a:ext cx="835501" cy="802201"/>
          </a:xfrm>
          <a:prstGeom prst="ellipse">
            <a:avLst/>
          </a:prstGeom>
          <a:ln w="28575">
            <a:solidFill>
              <a:srgbClr val="FFFFFF"/>
            </a:solidFill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79" name="Google Shape;174;p31"/>
          <p:cNvSpPr/>
          <p:nvPr/>
        </p:nvSpPr>
        <p:spPr>
          <a:xfrm>
            <a:off x="5861400" y="1032674"/>
            <a:ext cx="835501" cy="802201"/>
          </a:xfrm>
          <a:prstGeom prst="ellipse">
            <a:avLst/>
          </a:prstGeom>
          <a:ln w="28575">
            <a:solidFill>
              <a:srgbClr val="FFFFFF"/>
            </a:solidFill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80" name="Google Shape;175;p31"/>
          <p:cNvSpPr/>
          <p:nvPr/>
        </p:nvSpPr>
        <p:spPr>
          <a:xfrm>
            <a:off x="4318725" y="2882849"/>
            <a:ext cx="835501" cy="802201"/>
          </a:xfrm>
          <a:prstGeom prst="ellipse">
            <a:avLst/>
          </a:prstGeom>
          <a:ln w="28575">
            <a:solidFill>
              <a:srgbClr val="FFFFFF"/>
            </a:solidFill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81" name="Google Shape;176;p31"/>
          <p:cNvSpPr/>
          <p:nvPr/>
        </p:nvSpPr>
        <p:spPr>
          <a:xfrm flipV="1">
            <a:off x="3302699" y="1433774"/>
            <a:ext cx="2558701" cy="6601"/>
          </a:xfrm>
          <a:prstGeom prst="line">
            <a:avLst/>
          </a:prstGeom>
          <a:ln w="19050">
            <a:solidFill>
              <a:srgbClr val="FFFF00"/>
            </a:solidFill>
            <a:tailEnd type="triangle"/>
          </a:ln>
        </p:spPr>
        <p:txBody>
          <a:bodyPr lIns="0" tIns="0" rIns="0" bIns="0"/>
          <a:lstStyle/>
          <a:p>
            <a:endParaRPr/>
          </a:p>
        </p:txBody>
      </p:sp>
      <p:cxnSp>
        <p:nvCxnSpPr>
          <p:cNvPr id="282" name="Google Shape;177;p31"/>
          <p:cNvCxnSpPr>
            <a:cxnSpLocks/>
            <a:stCxn id="278" idx="5"/>
            <a:endCxn id="280" idx="1"/>
          </p:cNvCxnSpPr>
          <p:nvPr/>
        </p:nvCxnSpPr>
        <p:spPr>
          <a:xfrm>
            <a:off x="3160245" y="1717395"/>
            <a:ext cx="1280836" cy="1282934"/>
          </a:xfrm>
          <a:prstGeom prst="straightConnector1">
            <a:avLst/>
          </a:prstGeom>
          <a:ln w="19050">
            <a:solidFill>
              <a:srgbClr val="FFFF00"/>
            </a:solidFill>
            <a:tailEnd type="triangle"/>
          </a:ln>
        </p:spPr>
      </p:cxnSp>
      <p:sp>
        <p:nvSpPr>
          <p:cNvPr id="283" name="Google Shape;178;p31"/>
          <p:cNvSpPr/>
          <p:nvPr/>
        </p:nvSpPr>
        <p:spPr>
          <a:xfrm flipH="1">
            <a:off x="5031868" y="1841428"/>
            <a:ext cx="1258802" cy="1158901"/>
          </a:xfrm>
          <a:prstGeom prst="line">
            <a:avLst/>
          </a:prstGeom>
          <a:ln w="19050">
            <a:solidFill>
              <a:srgbClr val="FFFF00"/>
            </a:solidFill>
            <a:tailEnd type="triangle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284" name="Google Shape;179;p31"/>
          <p:cNvSpPr txBox="1"/>
          <p:nvPr/>
        </p:nvSpPr>
        <p:spPr>
          <a:xfrm>
            <a:off x="2737799" y="1166374"/>
            <a:ext cx="254101" cy="4543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1900">
                <a:solidFill>
                  <a:srgbClr val="FF0000"/>
                </a:solidFill>
              </a:defRPr>
            </a:lvl1pPr>
          </a:lstStyle>
          <a:p>
            <a:r>
              <a:t>x</a:t>
            </a:r>
          </a:p>
        </p:txBody>
      </p:sp>
      <p:sp>
        <p:nvSpPr>
          <p:cNvPr id="285" name="Google Shape;180;p31"/>
          <p:cNvSpPr txBox="1"/>
          <p:nvPr/>
        </p:nvSpPr>
        <p:spPr>
          <a:xfrm>
            <a:off x="6076774" y="1195274"/>
            <a:ext cx="299777" cy="4543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1900">
                <a:solidFill>
                  <a:srgbClr val="FF0000"/>
                </a:solidFill>
              </a:defRPr>
            </a:lvl1pPr>
          </a:lstStyle>
          <a:p>
            <a:r>
              <a:t>y</a:t>
            </a:r>
          </a:p>
        </p:txBody>
      </p:sp>
      <p:sp>
        <p:nvSpPr>
          <p:cNvPr id="286" name="Google Shape;181;p31"/>
          <p:cNvSpPr txBox="1"/>
          <p:nvPr/>
        </p:nvSpPr>
        <p:spPr>
          <a:xfrm>
            <a:off x="4609424" y="3078025"/>
            <a:ext cx="254101" cy="4543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1900">
                <a:solidFill>
                  <a:srgbClr val="FF0000"/>
                </a:solidFill>
              </a:defRPr>
            </a:lvl1pPr>
          </a:lstStyle>
          <a:p>
            <a:r>
              <a:t>z</a:t>
            </a:r>
          </a:p>
        </p:txBody>
      </p:sp>
      <p:sp>
        <p:nvSpPr>
          <p:cNvPr id="287" name="Consist of nodes (random variables) and edges (relationships between variables)."/>
          <p:cNvSpPr txBox="1"/>
          <p:nvPr/>
        </p:nvSpPr>
        <p:spPr>
          <a:xfrm>
            <a:off x="658206" y="759164"/>
            <a:ext cx="6446578" cy="19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/>
          <a:p>
            <a:r>
              <a:t>Consist of nodes (random variables) and edges (relationships between variables).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88" name="Equation"/>
              <p:cNvSpPr txBox="1"/>
              <p:nvPr/>
            </p:nvSpPr>
            <p:spPr>
              <a:xfrm>
                <a:off x="3088396" y="3966146"/>
                <a:ext cx="3296158" cy="216809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latinLnBrk="1">
                  <a:defRPr sz="1800"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19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sz="19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sz="19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sz="19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sz="19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sz="19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sz="19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sz="19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sz="19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sz="19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sz="19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sz="19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sz="19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sz="19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sz="19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sz="19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)⋅</m:t>
                      </m:r>
                      <m:r>
                        <a:rPr sz="19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sz="19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sz="19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sz="19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sz="19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sz="19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)⋅</m:t>
                      </m:r>
                      <m:r>
                        <a:rPr sz="19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sz="19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sz="19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sz="19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sz="1900">
                  <a:solidFill>
                    <a:srgbClr val="FFFFFF"/>
                  </a:solidFill>
                </a:endParaRPr>
              </a:p>
            </p:txBody>
          </p:sp>
        </mc:Choice>
        <mc:Fallback>
          <p:sp>
            <p:nvSpPr>
              <p:cNvPr id="288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8396" y="3966146"/>
                <a:ext cx="3296158" cy="216809"/>
              </a:xfrm>
              <a:prstGeom prst="rect">
                <a:avLst/>
              </a:prstGeom>
              <a:blipFill>
                <a:blip r:embed="rId2"/>
                <a:stretch>
                  <a:fillRect l="-2593" r="-13148" b="-88571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8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9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1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8" grpId="1" animBg="1" advAuto="0"/>
      <p:bldP spid="279" grpId="2" animBg="1" advAuto="0"/>
      <p:bldP spid="280" grpId="5" animBg="1" advAuto="0"/>
      <p:bldP spid="281" grpId="7" animBg="1" advAuto="0"/>
      <p:bldP spid="282" grpId="8" animBg="1" advAuto="0"/>
      <p:bldP spid="283" grpId="9" animBg="1" advAuto="0"/>
      <p:bldP spid="284" grpId="3" animBg="1" advAuto="0"/>
      <p:bldP spid="285" grpId="4" animBg="1" advAuto="0"/>
      <p:bldP spid="286" grpId="6" animBg="1" advAuto="0"/>
      <p:bldP spid="288" grpId="10" animBg="1" advAuto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66;p15"/>
          <p:cNvSpPr txBox="1">
            <a:spLocks noGrp="1"/>
          </p:cNvSpPr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</p:spPr>
        <p:txBody>
          <a:bodyPr/>
          <a:lstStyle>
            <a:lvl1pPr>
              <a:defRPr sz="2500"/>
            </a:lvl1pPr>
          </a:lstStyle>
          <a:p>
            <a:r>
              <a:t>Data in neuroscience</a:t>
            </a:r>
          </a:p>
        </p:txBody>
      </p:sp>
      <p:pic>
        <p:nvPicPr>
          <p:cNvPr id="132" name="Google Shape;67;p15" descr="Google Shape;67;p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6074" y="1522749"/>
            <a:ext cx="3130939" cy="2281272"/>
          </a:xfrm>
          <a:prstGeom prst="rect">
            <a:avLst/>
          </a:prstGeom>
          <a:ln w="12700">
            <a:miter lim="400000"/>
          </a:ln>
        </p:spPr>
      </p:pic>
      <p:pic>
        <p:nvPicPr>
          <p:cNvPr id="133" name="Google Shape;68;p15" descr="Google Shape;68;p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6987" y="1587110"/>
            <a:ext cx="2009320" cy="2216915"/>
          </a:xfrm>
          <a:prstGeom prst="rect">
            <a:avLst/>
          </a:prstGeom>
          <a:ln w="12700">
            <a:miter lim="400000"/>
          </a:ln>
        </p:spPr>
      </p:pic>
      <p:sp>
        <p:nvSpPr>
          <p:cNvPr id="134" name="Google Shape;69;p15"/>
          <p:cNvSpPr txBox="1"/>
          <p:nvPr/>
        </p:nvSpPr>
        <p:spPr>
          <a:xfrm>
            <a:off x="3716099" y="4102549"/>
            <a:ext cx="1711801" cy="3802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u="sng">
                <a:solidFill>
                  <a:schemeClr val="accent5"/>
                </a:solidFill>
                <a:uFill>
                  <a:solidFill>
                    <a:schemeClr val="accent5"/>
                  </a:solidFill>
                </a:uFill>
                <a:hlinkClick r:id="rId4"/>
              </a:defRPr>
            </a:lvl1pPr>
          </a:lstStyle>
          <a:p>
            <a:pPr>
              <a:defRPr>
                <a:uFillTx/>
              </a:defRPr>
            </a:pPr>
            <a:r>
              <a:rPr>
                <a:uFill>
                  <a:solidFill>
                    <a:schemeClr val="accent5"/>
                  </a:solidFill>
                </a:uFill>
                <a:hlinkClick r:id="rId4"/>
              </a:rPr>
              <a:t>Mathis et al, 2018</a:t>
            </a:r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172;p31"/>
          <p:cNvSpPr txBox="1">
            <a:spLocks noGrp="1"/>
          </p:cNvSpPr>
          <p:nvPr>
            <p:ph type="title"/>
          </p:nvPr>
        </p:nvSpPr>
        <p:spPr>
          <a:xfrm>
            <a:off x="368999" y="39524"/>
            <a:ext cx="8520602" cy="572702"/>
          </a:xfrm>
          <a:prstGeom prst="rect">
            <a:avLst/>
          </a:prstGeom>
        </p:spPr>
        <p:txBody>
          <a:bodyPr/>
          <a:lstStyle>
            <a:lvl1pPr algn="ctr">
              <a:defRPr sz="2500"/>
            </a:lvl1pPr>
          </a:lstStyle>
          <a:p>
            <a:r>
              <a:t>Directed Graphs</a:t>
            </a:r>
          </a:p>
        </p:txBody>
      </p:sp>
      <p:sp>
        <p:nvSpPr>
          <p:cNvPr id="291" name="Circle"/>
          <p:cNvSpPr/>
          <p:nvPr/>
        </p:nvSpPr>
        <p:spPr>
          <a:xfrm>
            <a:off x="1579728" y="1050409"/>
            <a:ext cx="396330" cy="392917"/>
          </a:xfrm>
          <a:prstGeom prst="ellipse">
            <a:avLst/>
          </a:prstGeom>
          <a:ln w="25400">
            <a:solidFill>
              <a:srgbClr val="FFFFFF"/>
            </a:solidFill>
          </a:ln>
        </p:spPr>
        <p:txBody>
          <a:bodyPr lIns="0" tIns="0" rIns="0" bIns="0"/>
          <a:lstStyle/>
          <a:p>
            <a:pPr algn="just"/>
            <a:endParaRPr/>
          </a:p>
        </p:txBody>
      </p:sp>
      <p:sp>
        <p:nvSpPr>
          <p:cNvPr id="292" name="Circle"/>
          <p:cNvSpPr/>
          <p:nvPr/>
        </p:nvSpPr>
        <p:spPr>
          <a:xfrm>
            <a:off x="2306683" y="1958942"/>
            <a:ext cx="396330" cy="392917"/>
          </a:xfrm>
          <a:prstGeom prst="ellipse">
            <a:avLst/>
          </a:prstGeom>
          <a:ln w="25400">
            <a:solidFill>
              <a:srgbClr val="FFFFFF"/>
            </a:solidFill>
          </a:ln>
        </p:spPr>
        <p:txBody>
          <a:bodyPr lIns="0" tIns="0" rIns="0" bIns="0"/>
          <a:lstStyle/>
          <a:p>
            <a:pPr algn="just"/>
            <a:endParaRPr/>
          </a:p>
        </p:txBody>
      </p:sp>
      <p:sp>
        <p:nvSpPr>
          <p:cNvPr id="293" name="Circle"/>
          <p:cNvSpPr/>
          <p:nvPr/>
        </p:nvSpPr>
        <p:spPr>
          <a:xfrm>
            <a:off x="3037894" y="1050409"/>
            <a:ext cx="396329" cy="392917"/>
          </a:xfrm>
          <a:prstGeom prst="ellipse">
            <a:avLst/>
          </a:prstGeom>
          <a:ln w="25400">
            <a:solidFill>
              <a:srgbClr val="FFFFFF"/>
            </a:solidFill>
          </a:ln>
        </p:spPr>
        <p:txBody>
          <a:bodyPr lIns="0" tIns="0" rIns="0" bIns="0"/>
          <a:lstStyle/>
          <a:p>
            <a:pPr algn="just"/>
            <a:endParaRPr/>
          </a:p>
        </p:txBody>
      </p:sp>
      <p:sp>
        <p:nvSpPr>
          <p:cNvPr id="294" name="Line"/>
          <p:cNvSpPr/>
          <p:nvPr/>
        </p:nvSpPr>
        <p:spPr>
          <a:xfrm>
            <a:off x="1988208" y="1279233"/>
            <a:ext cx="1033280" cy="1"/>
          </a:xfrm>
          <a:prstGeom prst="line">
            <a:avLst/>
          </a:prstGeom>
          <a:ln w="12700">
            <a:solidFill>
              <a:schemeClr val="accent6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endParaRPr/>
          </a:p>
        </p:txBody>
      </p:sp>
      <p:sp>
        <p:nvSpPr>
          <p:cNvPr id="295" name="Line"/>
          <p:cNvSpPr/>
          <p:nvPr/>
        </p:nvSpPr>
        <p:spPr>
          <a:xfrm>
            <a:off x="1885438" y="1423253"/>
            <a:ext cx="563721" cy="563721"/>
          </a:xfrm>
          <a:prstGeom prst="line">
            <a:avLst/>
          </a:prstGeom>
          <a:ln w="12700">
            <a:solidFill>
              <a:schemeClr val="accent6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endParaRPr/>
          </a:p>
        </p:txBody>
      </p:sp>
      <p:sp>
        <p:nvSpPr>
          <p:cNvPr id="296" name="Line"/>
          <p:cNvSpPr/>
          <p:nvPr/>
        </p:nvSpPr>
        <p:spPr>
          <a:xfrm flipH="1">
            <a:off x="2628004" y="1453038"/>
            <a:ext cx="563721" cy="563721"/>
          </a:xfrm>
          <a:prstGeom prst="line">
            <a:avLst/>
          </a:prstGeom>
          <a:ln w="12700">
            <a:solidFill>
              <a:schemeClr val="accent6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endParaRPr/>
          </a:p>
        </p:txBody>
      </p:sp>
      <p:sp>
        <p:nvSpPr>
          <p:cNvPr id="297" name="Circle"/>
          <p:cNvSpPr/>
          <p:nvPr/>
        </p:nvSpPr>
        <p:spPr>
          <a:xfrm>
            <a:off x="4332065" y="1081929"/>
            <a:ext cx="396329" cy="392916"/>
          </a:xfrm>
          <a:prstGeom prst="ellipse">
            <a:avLst/>
          </a:prstGeom>
          <a:ln w="25400">
            <a:solidFill>
              <a:srgbClr val="FFFFFF"/>
            </a:solidFill>
          </a:ln>
        </p:spPr>
        <p:txBody>
          <a:bodyPr lIns="0" tIns="0" rIns="0" bIns="0"/>
          <a:lstStyle/>
          <a:p>
            <a:pPr algn="just"/>
            <a:endParaRPr/>
          </a:p>
        </p:txBody>
      </p:sp>
      <p:sp>
        <p:nvSpPr>
          <p:cNvPr id="298" name="Circle"/>
          <p:cNvSpPr/>
          <p:nvPr/>
        </p:nvSpPr>
        <p:spPr>
          <a:xfrm>
            <a:off x="5059020" y="1990462"/>
            <a:ext cx="396330" cy="392917"/>
          </a:xfrm>
          <a:prstGeom prst="ellipse">
            <a:avLst/>
          </a:prstGeom>
          <a:ln w="25400">
            <a:solidFill>
              <a:srgbClr val="FFFFFF"/>
            </a:solidFill>
          </a:ln>
        </p:spPr>
        <p:txBody>
          <a:bodyPr lIns="0" tIns="0" rIns="0" bIns="0"/>
          <a:lstStyle/>
          <a:p>
            <a:pPr algn="just"/>
            <a:endParaRPr/>
          </a:p>
        </p:txBody>
      </p:sp>
      <p:sp>
        <p:nvSpPr>
          <p:cNvPr id="299" name="Circle"/>
          <p:cNvSpPr/>
          <p:nvPr/>
        </p:nvSpPr>
        <p:spPr>
          <a:xfrm>
            <a:off x="5790230" y="1081929"/>
            <a:ext cx="396330" cy="392916"/>
          </a:xfrm>
          <a:prstGeom prst="ellipse">
            <a:avLst/>
          </a:prstGeom>
          <a:ln w="25400">
            <a:solidFill>
              <a:srgbClr val="FFFFFF"/>
            </a:solidFill>
          </a:ln>
        </p:spPr>
        <p:txBody>
          <a:bodyPr lIns="0" tIns="0" rIns="0" bIns="0"/>
          <a:lstStyle/>
          <a:p>
            <a:pPr algn="just"/>
            <a:endParaRPr/>
          </a:p>
        </p:txBody>
      </p:sp>
      <p:sp>
        <p:nvSpPr>
          <p:cNvPr id="300" name="Line"/>
          <p:cNvSpPr/>
          <p:nvPr/>
        </p:nvSpPr>
        <p:spPr>
          <a:xfrm flipH="1" flipV="1">
            <a:off x="4639938" y="1476474"/>
            <a:ext cx="507869" cy="507869"/>
          </a:xfrm>
          <a:prstGeom prst="line">
            <a:avLst/>
          </a:prstGeom>
          <a:ln w="12700">
            <a:solidFill>
              <a:schemeClr val="accent6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endParaRPr/>
          </a:p>
        </p:txBody>
      </p:sp>
      <p:sp>
        <p:nvSpPr>
          <p:cNvPr id="301" name="Line"/>
          <p:cNvSpPr/>
          <p:nvPr/>
        </p:nvSpPr>
        <p:spPr>
          <a:xfrm flipH="1">
            <a:off x="5380341" y="1484558"/>
            <a:ext cx="563720" cy="563721"/>
          </a:xfrm>
          <a:prstGeom prst="line">
            <a:avLst/>
          </a:prstGeom>
          <a:ln w="12700">
            <a:solidFill>
              <a:schemeClr val="accent6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endParaRPr/>
          </a:p>
        </p:txBody>
      </p:sp>
      <p:grpSp>
        <p:nvGrpSpPr>
          <p:cNvPr id="307" name="Group"/>
          <p:cNvGrpSpPr/>
          <p:nvPr/>
        </p:nvGrpSpPr>
        <p:grpSpPr>
          <a:xfrm>
            <a:off x="2766224" y="3317675"/>
            <a:ext cx="2972992" cy="425284"/>
            <a:chOff x="0" y="0"/>
            <a:chExt cx="2972991" cy="425282"/>
          </a:xfrm>
        </p:grpSpPr>
        <p:sp>
          <p:nvSpPr>
            <p:cNvPr id="302" name="Circle"/>
            <p:cNvSpPr/>
            <p:nvPr/>
          </p:nvSpPr>
          <p:spPr>
            <a:xfrm>
              <a:off x="0" y="0"/>
              <a:ext cx="396329" cy="392916"/>
            </a:xfrm>
            <a:prstGeom prst="ellipse">
              <a:avLst/>
            </a:prstGeom>
            <a:noFill/>
            <a:ln w="254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just"/>
              <a:endParaRPr/>
            </a:p>
          </p:txBody>
        </p:sp>
        <p:sp>
          <p:nvSpPr>
            <p:cNvPr id="303" name="Circle"/>
            <p:cNvSpPr/>
            <p:nvPr/>
          </p:nvSpPr>
          <p:spPr>
            <a:xfrm>
              <a:off x="2576662" y="32366"/>
              <a:ext cx="396330" cy="392917"/>
            </a:xfrm>
            <a:prstGeom prst="ellipse">
              <a:avLst/>
            </a:prstGeom>
            <a:noFill/>
            <a:ln w="254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just"/>
              <a:endParaRPr/>
            </a:p>
          </p:txBody>
        </p:sp>
        <p:sp>
          <p:nvSpPr>
            <p:cNvPr id="304" name="Circle"/>
            <p:cNvSpPr/>
            <p:nvPr/>
          </p:nvSpPr>
          <p:spPr>
            <a:xfrm>
              <a:off x="1458165" y="0"/>
              <a:ext cx="396330" cy="392916"/>
            </a:xfrm>
            <a:prstGeom prst="ellipse">
              <a:avLst/>
            </a:prstGeom>
            <a:noFill/>
            <a:ln w="254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just"/>
              <a:endParaRPr/>
            </a:p>
          </p:txBody>
        </p:sp>
        <p:sp>
          <p:nvSpPr>
            <p:cNvPr id="305" name="Line"/>
            <p:cNvSpPr/>
            <p:nvPr/>
          </p:nvSpPr>
          <p:spPr>
            <a:xfrm>
              <a:off x="408480" y="228824"/>
              <a:ext cx="1033279" cy="1"/>
            </a:xfrm>
            <a:prstGeom prst="line">
              <a:avLst/>
            </a:prstGeom>
            <a:noFill/>
            <a:ln w="12700" cap="flat">
              <a:solidFill>
                <a:schemeClr val="accent6"/>
              </a:solidFill>
              <a:prstDash val="solid"/>
              <a:round/>
              <a:tailEnd type="triangle" w="med" len="med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306" name="Line"/>
            <p:cNvSpPr/>
            <p:nvPr/>
          </p:nvSpPr>
          <p:spPr>
            <a:xfrm>
              <a:off x="1871226" y="228824"/>
              <a:ext cx="685487" cy="1"/>
            </a:xfrm>
            <a:prstGeom prst="line">
              <a:avLst/>
            </a:prstGeom>
            <a:noFill/>
            <a:ln w="12700" cap="flat">
              <a:solidFill>
                <a:schemeClr val="accent6"/>
              </a:solidFill>
              <a:prstDash val="solid"/>
              <a:round/>
              <a:tailEnd type="triangle" w="med" len="med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308" name="Line"/>
          <p:cNvSpPr/>
          <p:nvPr/>
        </p:nvSpPr>
        <p:spPr>
          <a:xfrm flipH="1" flipV="1">
            <a:off x="4749318" y="1246867"/>
            <a:ext cx="1015733" cy="1"/>
          </a:xfrm>
          <a:prstGeom prst="line">
            <a:avLst/>
          </a:prstGeom>
          <a:ln w="12700">
            <a:solidFill>
              <a:schemeClr val="accent6"/>
            </a:solidFill>
            <a:miter lim="400000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endParaRPr/>
          </a:p>
        </p:txBody>
      </p:sp>
      <p:sp>
        <p:nvSpPr>
          <p:cNvPr id="309" name="X"/>
          <p:cNvSpPr txBox="1"/>
          <p:nvPr/>
        </p:nvSpPr>
        <p:spPr>
          <a:xfrm>
            <a:off x="1712247" y="1148175"/>
            <a:ext cx="131292" cy="19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/>
          <a:p>
            <a:r>
              <a:t>X</a:t>
            </a:r>
          </a:p>
        </p:txBody>
      </p:sp>
      <p:sp>
        <p:nvSpPr>
          <p:cNvPr id="310" name="X"/>
          <p:cNvSpPr txBox="1"/>
          <p:nvPr/>
        </p:nvSpPr>
        <p:spPr>
          <a:xfrm>
            <a:off x="2892082" y="3431625"/>
            <a:ext cx="131293" cy="19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/>
          <a:p>
            <a:r>
              <a:t>X</a:t>
            </a:r>
          </a:p>
        </p:txBody>
      </p:sp>
      <p:sp>
        <p:nvSpPr>
          <p:cNvPr id="311" name="X"/>
          <p:cNvSpPr txBox="1"/>
          <p:nvPr/>
        </p:nvSpPr>
        <p:spPr>
          <a:xfrm>
            <a:off x="4464583" y="1148175"/>
            <a:ext cx="131293" cy="19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/>
          <a:p>
            <a:r>
              <a:t>X</a:t>
            </a:r>
          </a:p>
        </p:txBody>
      </p:sp>
      <p:sp>
        <p:nvSpPr>
          <p:cNvPr id="312" name="Y"/>
          <p:cNvSpPr txBox="1"/>
          <p:nvPr/>
        </p:nvSpPr>
        <p:spPr>
          <a:xfrm>
            <a:off x="3170413" y="1148175"/>
            <a:ext cx="131292" cy="19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/>
          <a:p>
            <a:r>
              <a:t>Y</a:t>
            </a:r>
          </a:p>
        </p:txBody>
      </p:sp>
      <p:sp>
        <p:nvSpPr>
          <p:cNvPr id="313" name="Z"/>
          <p:cNvSpPr txBox="1"/>
          <p:nvPr/>
        </p:nvSpPr>
        <p:spPr>
          <a:xfrm>
            <a:off x="2439202" y="2056709"/>
            <a:ext cx="127001" cy="19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/>
          <a:p>
            <a:r>
              <a:t>Z</a:t>
            </a:r>
          </a:p>
        </p:txBody>
      </p:sp>
      <p:sp>
        <p:nvSpPr>
          <p:cNvPr id="314" name="Y"/>
          <p:cNvSpPr txBox="1"/>
          <p:nvPr/>
        </p:nvSpPr>
        <p:spPr>
          <a:xfrm>
            <a:off x="4355803" y="3431625"/>
            <a:ext cx="131292" cy="19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/>
          <a:p>
            <a:r>
              <a:t>Y</a:t>
            </a:r>
          </a:p>
        </p:txBody>
      </p:sp>
      <p:sp>
        <p:nvSpPr>
          <p:cNvPr id="315" name="Z"/>
          <p:cNvSpPr txBox="1"/>
          <p:nvPr/>
        </p:nvSpPr>
        <p:spPr>
          <a:xfrm>
            <a:off x="5474869" y="3431625"/>
            <a:ext cx="127001" cy="19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/>
          <a:p>
            <a:r>
              <a:t>Z</a:t>
            </a:r>
          </a:p>
        </p:txBody>
      </p:sp>
      <p:sp>
        <p:nvSpPr>
          <p:cNvPr id="316" name="Z"/>
          <p:cNvSpPr txBox="1"/>
          <p:nvPr/>
        </p:nvSpPr>
        <p:spPr>
          <a:xfrm>
            <a:off x="5191539" y="2088228"/>
            <a:ext cx="127001" cy="1973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/>
          <a:p>
            <a:r>
              <a:t>Z</a:t>
            </a:r>
          </a:p>
        </p:txBody>
      </p:sp>
      <p:sp>
        <p:nvSpPr>
          <p:cNvPr id="317" name="Y"/>
          <p:cNvSpPr txBox="1"/>
          <p:nvPr/>
        </p:nvSpPr>
        <p:spPr>
          <a:xfrm>
            <a:off x="5922749" y="1180542"/>
            <a:ext cx="131292" cy="19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/>
          <a:p>
            <a:r>
              <a:t>Y</a:t>
            </a:r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172;p31"/>
          <p:cNvSpPr txBox="1">
            <a:spLocks noGrp="1"/>
          </p:cNvSpPr>
          <p:nvPr>
            <p:ph type="title"/>
          </p:nvPr>
        </p:nvSpPr>
        <p:spPr>
          <a:xfrm>
            <a:off x="368999" y="39524"/>
            <a:ext cx="8520602" cy="572702"/>
          </a:xfrm>
          <a:prstGeom prst="rect">
            <a:avLst/>
          </a:prstGeom>
        </p:spPr>
        <p:txBody>
          <a:bodyPr/>
          <a:lstStyle>
            <a:lvl1pPr algn="ctr">
              <a:defRPr sz="2500"/>
            </a:lvl1pPr>
          </a:lstStyle>
          <a:p>
            <a:r>
              <a:t>Parent Rule</a:t>
            </a:r>
          </a:p>
        </p:txBody>
      </p:sp>
      <p:sp>
        <p:nvSpPr>
          <p:cNvPr id="320" name="Parents: All nodes that point to the current node.…"/>
          <p:cNvSpPr txBox="1"/>
          <p:nvPr/>
        </p:nvSpPr>
        <p:spPr>
          <a:xfrm>
            <a:off x="283766" y="1060397"/>
            <a:ext cx="3459751" cy="1213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marL="228600" indent="-228600">
              <a:buSzPct val="100000"/>
              <a:buChar char="•"/>
            </a:pPr>
            <a:r>
              <a:t>Parents: All nodes that point to the current node.</a:t>
            </a:r>
          </a:p>
          <a:p>
            <a:pPr marL="902368" lvl="2" indent="-140368">
              <a:buSzPct val="100000"/>
              <a:buChar char="•"/>
            </a:pPr>
            <a:r>
              <a:t>X and Y are parents of Z.</a:t>
            </a:r>
          </a:p>
          <a:p>
            <a:pPr marL="228600" indent="-228600">
              <a:buSzPct val="100000"/>
              <a:buChar char="•"/>
            </a:pPr>
            <a:r>
              <a:t>Children: All nodes that the node points to.</a:t>
            </a:r>
          </a:p>
          <a:p>
            <a:pPr lvl="3" indent="685800"/>
            <a:r>
              <a:t>Z and Y are children of X.</a:t>
            </a:r>
          </a:p>
        </p:txBody>
      </p:sp>
      <p:grpSp>
        <p:nvGrpSpPr>
          <p:cNvPr id="330" name="Group"/>
          <p:cNvGrpSpPr/>
          <p:nvPr/>
        </p:nvGrpSpPr>
        <p:grpSpPr>
          <a:xfrm>
            <a:off x="4000175" y="1024164"/>
            <a:ext cx="4249803" cy="2652377"/>
            <a:chOff x="0" y="0"/>
            <a:chExt cx="4249801" cy="2652375"/>
          </a:xfrm>
        </p:grpSpPr>
        <p:sp>
          <p:nvSpPr>
            <p:cNvPr id="321" name="Google Shape;173;p31"/>
            <p:cNvSpPr/>
            <p:nvPr/>
          </p:nvSpPr>
          <p:spPr>
            <a:xfrm>
              <a:off x="0" y="0"/>
              <a:ext cx="835500" cy="802201"/>
            </a:xfrm>
            <a:prstGeom prst="ellipse">
              <a:avLst/>
            </a:prstGeom>
            <a:noFill/>
            <a:ln w="2857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22" name="Google Shape;174;p31"/>
            <p:cNvSpPr/>
            <p:nvPr/>
          </p:nvSpPr>
          <p:spPr>
            <a:xfrm>
              <a:off x="3414300" y="0"/>
              <a:ext cx="835501" cy="802201"/>
            </a:xfrm>
            <a:prstGeom prst="ellipse">
              <a:avLst/>
            </a:prstGeom>
            <a:noFill/>
            <a:ln w="2857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23" name="Google Shape;175;p31"/>
            <p:cNvSpPr/>
            <p:nvPr/>
          </p:nvSpPr>
          <p:spPr>
            <a:xfrm>
              <a:off x="1871625" y="1850174"/>
              <a:ext cx="835501" cy="802201"/>
            </a:xfrm>
            <a:prstGeom prst="ellipse">
              <a:avLst/>
            </a:prstGeom>
            <a:noFill/>
            <a:ln w="2857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24" name="Google Shape;176;p31"/>
            <p:cNvSpPr/>
            <p:nvPr/>
          </p:nvSpPr>
          <p:spPr>
            <a:xfrm flipV="1">
              <a:off x="855599" y="401099"/>
              <a:ext cx="2558701" cy="6601"/>
            </a:xfrm>
            <a:prstGeom prst="line">
              <a:avLst/>
            </a:prstGeom>
            <a:noFill/>
            <a:ln w="19050" cap="flat">
              <a:solidFill>
                <a:srgbClr val="FFFF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cxnSp>
          <p:nvCxnSpPr>
            <p:cNvPr id="325" name="Google Shape;177;p31"/>
            <p:cNvCxnSpPr>
              <a:cxnSpLocks/>
              <a:stCxn id="321" idx="5"/>
              <a:endCxn id="323" idx="1"/>
            </p:cNvCxnSpPr>
            <p:nvPr/>
          </p:nvCxnSpPr>
          <p:spPr>
            <a:xfrm>
              <a:off x="713144" y="684721"/>
              <a:ext cx="1280837" cy="1282932"/>
            </a:xfrm>
            <a:prstGeom prst="straightConnector1">
              <a:avLst/>
            </a:prstGeom>
            <a:ln w="19050" cap="flat">
              <a:solidFill>
                <a:srgbClr val="FFFF00"/>
              </a:solidFill>
              <a:prstDash val="solid"/>
              <a:round/>
              <a:tailEnd type="triangle" w="med" len="med"/>
            </a:ln>
            <a:effectLst/>
          </p:spPr>
        </p:cxnSp>
        <p:sp>
          <p:nvSpPr>
            <p:cNvPr id="326" name="Google Shape;178;p31"/>
            <p:cNvSpPr/>
            <p:nvPr/>
          </p:nvSpPr>
          <p:spPr>
            <a:xfrm flipH="1">
              <a:off x="2584768" y="808754"/>
              <a:ext cx="1258801" cy="1158900"/>
            </a:xfrm>
            <a:prstGeom prst="line">
              <a:avLst/>
            </a:prstGeom>
            <a:noFill/>
            <a:ln w="19050" cap="flat">
              <a:solidFill>
                <a:srgbClr val="FFFF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327" name="Google Shape;179;p31"/>
            <p:cNvSpPr txBox="1"/>
            <p:nvPr/>
          </p:nvSpPr>
          <p:spPr>
            <a:xfrm>
              <a:off x="290699" y="133699"/>
              <a:ext cx="254101" cy="4543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91424" tIns="91424" rIns="91424" bIns="91424" numCol="1" anchor="t">
              <a:spAutoFit/>
            </a:bodyPr>
            <a:lstStyle>
              <a:lvl1pPr>
                <a:defRPr sz="1900">
                  <a:solidFill>
                    <a:srgbClr val="FF0000"/>
                  </a:solidFill>
                </a:defRPr>
              </a:lvl1pPr>
            </a:lstStyle>
            <a:p>
              <a:r>
                <a:t>x</a:t>
              </a:r>
            </a:p>
          </p:txBody>
        </p:sp>
        <p:sp>
          <p:nvSpPr>
            <p:cNvPr id="328" name="Google Shape;180;p31"/>
            <p:cNvSpPr txBox="1"/>
            <p:nvPr/>
          </p:nvSpPr>
          <p:spPr>
            <a:xfrm>
              <a:off x="3629674" y="162599"/>
              <a:ext cx="299777" cy="4543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91424" tIns="91424" rIns="91424" bIns="91424" numCol="1" anchor="t">
              <a:spAutoFit/>
            </a:bodyPr>
            <a:lstStyle>
              <a:lvl1pPr>
                <a:defRPr sz="1900">
                  <a:solidFill>
                    <a:srgbClr val="FF0000"/>
                  </a:solidFill>
                </a:defRPr>
              </a:lvl1pPr>
            </a:lstStyle>
            <a:p>
              <a:r>
                <a:t>y</a:t>
              </a:r>
            </a:p>
          </p:txBody>
        </p:sp>
        <p:sp>
          <p:nvSpPr>
            <p:cNvPr id="329" name="Google Shape;181;p31"/>
            <p:cNvSpPr txBox="1"/>
            <p:nvPr/>
          </p:nvSpPr>
          <p:spPr>
            <a:xfrm>
              <a:off x="2162324" y="2045350"/>
              <a:ext cx="254101" cy="4543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91424" tIns="91424" rIns="91424" bIns="91424" numCol="1" anchor="t">
              <a:spAutoFit/>
            </a:bodyPr>
            <a:lstStyle>
              <a:lvl1pPr>
                <a:defRPr sz="1900">
                  <a:solidFill>
                    <a:srgbClr val="FF0000"/>
                  </a:solidFill>
                </a:defRPr>
              </a:lvl1pPr>
            </a:lstStyle>
            <a:p>
              <a:r>
                <a:t>z</a:t>
              </a:r>
            </a:p>
          </p:txBody>
        </p:sp>
      </p:grpSp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172;p31"/>
          <p:cNvSpPr txBox="1">
            <a:spLocks noGrp="1"/>
          </p:cNvSpPr>
          <p:nvPr>
            <p:ph type="title"/>
          </p:nvPr>
        </p:nvSpPr>
        <p:spPr>
          <a:xfrm>
            <a:off x="368999" y="39524"/>
            <a:ext cx="8520602" cy="572702"/>
          </a:xfrm>
          <a:prstGeom prst="rect">
            <a:avLst/>
          </a:prstGeom>
        </p:spPr>
        <p:txBody>
          <a:bodyPr/>
          <a:lstStyle>
            <a:lvl1pPr algn="ctr">
              <a:defRPr sz="2500"/>
            </a:lvl1pPr>
          </a:lstStyle>
          <a:p>
            <a:r>
              <a:t>Parent Rule</a:t>
            </a:r>
          </a:p>
        </p:txBody>
      </p:sp>
      <p:grpSp>
        <p:nvGrpSpPr>
          <p:cNvPr id="342" name="Group"/>
          <p:cNvGrpSpPr/>
          <p:nvPr/>
        </p:nvGrpSpPr>
        <p:grpSpPr>
          <a:xfrm>
            <a:off x="4715016" y="1245562"/>
            <a:ext cx="4249802" cy="2652377"/>
            <a:chOff x="0" y="0"/>
            <a:chExt cx="4249801" cy="2652375"/>
          </a:xfrm>
        </p:grpSpPr>
        <p:sp>
          <p:nvSpPr>
            <p:cNvPr id="333" name="Google Shape;173;p31"/>
            <p:cNvSpPr/>
            <p:nvPr/>
          </p:nvSpPr>
          <p:spPr>
            <a:xfrm>
              <a:off x="0" y="0"/>
              <a:ext cx="835500" cy="802201"/>
            </a:xfrm>
            <a:prstGeom prst="ellipse">
              <a:avLst/>
            </a:prstGeom>
            <a:noFill/>
            <a:ln w="2857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34" name="Google Shape;174;p31"/>
            <p:cNvSpPr/>
            <p:nvPr/>
          </p:nvSpPr>
          <p:spPr>
            <a:xfrm>
              <a:off x="3414300" y="0"/>
              <a:ext cx="835501" cy="802201"/>
            </a:xfrm>
            <a:prstGeom prst="ellipse">
              <a:avLst/>
            </a:prstGeom>
            <a:noFill/>
            <a:ln w="2857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35" name="Google Shape;175;p31"/>
            <p:cNvSpPr/>
            <p:nvPr/>
          </p:nvSpPr>
          <p:spPr>
            <a:xfrm>
              <a:off x="1871625" y="1850174"/>
              <a:ext cx="835501" cy="802201"/>
            </a:xfrm>
            <a:prstGeom prst="ellipse">
              <a:avLst/>
            </a:prstGeom>
            <a:noFill/>
            <a:ln w="2857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36" name="Google Shape;176;p31"/>
            <p:cNvSpPr/>
            <p:nvPr/>
          </p:nvSpPr>
          <p:spPr>
            <a:xfrm flipV="1">
              <a:off x="855599" y="401099"/>
              <a:ext cx="2558701" cy="6601"/>
            </a:xfrm>
            <a:prstGeom prst="line">
              <a:avLst/>
            </a:prstGeom>
            <a:noFill/>
            <a:ln w="19050" cap="flat">
              <a:solidFill>
                <a:srgbClr val="FFFF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cxnSp>
          <p:nvCxnSpPr>
            <p:cNvPr id="337" name="Google Shape;177;p31"/>
            <p:cNvCxnSpPr>
              <a:cxnSpLocks/>
              <a:stCxn id="333" idx="4"/>
              <a:endCxn id="335" idx="1"/>
            </p:cNvCxnSpPr>
            <p:nvPr/>
          </p:nvCxnSpPr>
          <p:spPr>
            <a:xfrm>
              <a:off x="417750" y="802201"/>
              <a:ext cx="1576231" cy="1165452"/>
            </a:xfrm>
            <a:prstGeom prst="straightConnector1">
              <a:avLst/>
            </a:prstGeom>
            <a:ln w="19050" cap="flat">
              <a:solidFill>
                <a:srgbClr val="FFFF00"/>
              </a:solidFill>
              <a:prstDash val="solid"/>
              <a:round/>
              <a:tailEnd type="triangle" w="med" len="med"/>
            </a:ln>
            <a:effectLst/>
          </p:spPr>
        </p:cxnSp>
        <p:sp>
          <p:nvSpPr>
            <p:cNvPr id="338" name="Google Shape;178;p31"/>
            <p:cNvSpPr/>
            <p:nvPr/>
          </p:nvSpPr>
          <p:spPr>
            <a:xfrm flipH="1">
              <a:off x="2571829" y="808797"/>
              <a:ext cx="1249467" cy="1112649"/>
            </a:xfrm>
            <a:prstGeom prst="line">
              <a:avLst/>
            </a:prstGeom>
            <a:noFill/>
            <a:ln w="19050" cap="flat">
              <a:solidFill>
                <a:srgbClr val="FFFF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339" name="Google Shape;179;p31"/>
            <p:cNvSpPr txBox="1"/>
            <p:nvPr/>
          </p:nvSpPr>
          <p:spPr>
            <a:xfrm>
              <a:off x="290699" y="133699"/>
              <a:ext cx="254101" cy="4543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91424" tIns="91424" rIns="91424" bIns="91424" numCol="1" anchor="t">
              <a:spAutoFit/>
            </a:bodyPr>
            <a:lstStyle>
              <a:lvl1pPr>
                <a:defRPr sz="1900">
                  <a:solidFill>
                    <a:srgbClr val="FF0000"/>
                  </a:solidFill>
                </a:defRPr>
              </a:lvl1pPr>
            </a:lstStyle>
            <a:p>
              <a:r>
                <a:t>x</a:t>
              </a:r>
            </a:p>
          </p:txBody>
        </p:sp>
        <p:sp>
          <p:nvSpPr>
            <p:cNvPr id="340" name="Google Shape;180;p31"/>
            <p:cNvSpPr txBox="1"/>
            <p:nvPr/>
          </p:nvSpPr>
          <p:spPr>
            <a:xfrm>
              <a:off x="3629674" y="162599"/>
              <a:ext cx="299777" cy="4543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91424" tIns="91424" rIns="91424" bIns="91424" numCol="1" anchor="t">
              <a:spAutoFit/>
            </a:bodyPr>
            <a:lstStyle>
              <a:lvl1pPr>
                <a:defRPr sz="1900">
                  <a:solidFill>
                    <a:srgbClr val="FF0000"/>
                  </a:solidFill>
                </a:defRPr>
              </a:lvl1pPr>
            </a:lstStyle>
            <a:p>
              <a:r>
                <a:t>y</a:t>
              </a:r>
            </a:p>
          </p:txBody>
        </p:sp>
        <p:sp>
          <p:nvSpPr>
            <p:cNvPr id="341" name="Google Shape;181;p31"/>
            <p:cNvSpPr txBox="1"/>
            <p:nvPr/>
          </p:nvSpPr>
          <p:spPr>
            <a:xfrm>
              <a:off x="2162324" y="2045350"/>
              <a:ext cx="254101" cy="4543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91424" tIns="91424" rIns="91424" bIns="91424" numCol="1" anchor="t">
              <a:spAutoFit/>
            </a:bodyPr>
            <a:lstStyle>
              <a:lvl1pPr>
                <a:defRPr sz="1900">
                  <a:solidFill>
                    <a:srgbClr val="FF0000"/>
                  </a:solidFill>
                </a:defRPr>
              </a:lvl1pPr>
            </a:lstStyle>
            <a:p>
              <a:r>
                <a:t>z</a:t>
              </a: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43" name="Equation"/>
              <p:cNvSpPr txBox="1"/>
              <p:nvPr/>
            </p:nvSpPr>
            <p:spPr>
              <a:xfrm>
                <a:off x="678639" y="716788"/>
                <a:ext cx="2701166" cy="935299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latinLnBrk="1">
                  <a:defRPr sz="1800"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6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sz="26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sz="26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sz="26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limUpp>
                        <m:limUppPr>
                          <m:ctrlPr>
                            <a:rPr sz="26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</m:ctrlPr>
                        </m:limUppPr>
                        <m:e>
                          <m:limLow>
                            <m:limLowPr>
                              <m:ctrlPr>
                                <a:rPr sz="2600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sz="2600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∏</m:t>
                              </m:r>
                            </m:e>
                            <m:lim>
                              <m:r>
                                <a:rPr sz="2600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sz="2600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lim>
                          </m:limLow>
                        </m:e>
                        <m:lim>
                          <m:r>
                            <a:rPr sz="26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lim>
                      </m:limUpp>
                      <m:r>
                        <a:rPr sz="26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sz="26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sz="26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6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sz="26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sz="26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sz="26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sSub>
                        <m:sSubPr>
                          <m:ctrlPr>
                            <a:rPr sz="26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6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sz="26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sz="26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sz="2600">
                  <a:solidFill>
                    <a:srgbClr val="FFFFFF"/>
                  </a:solidFill>
                </a:endParaRPr>
              </a:p>
            </p:txBody>
          </p:sp>
        </mc:Choice>
        <mc:Fallback>
          <p:sp>
            <p:nvSpPr>
              <p:cNvPr id="343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639" y="716788"/>
                <a:ext cx="2701166" cy="935299"/>
              </a:xfrm>
              <a:prstGeom prst="rect">
                <a:avLst/>
              </a:prstGeom>
              <a:blipFill>
                <a:blip r:embed="rId2"/>
                <a:stretch>
                  <a:fillRect r="-10835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44" name="Equation"/>
              <p:cNvSpPr txBox="1"/>
              <p:nvPr/>
            </p:nvSpPr>
            <p:spPr>
              <a:xfrm>
                <a:off x="641900" y="2075679"/>
                <a:ext cx="3325681" cy="216809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latinLnBrk="1">
                  <a:defRPr sz="1800"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19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sz="19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sz="19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sz="19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sz="19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sz="19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sz="19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sz="19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sz="19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sz="19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sz="19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sz="19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)⋅</m:t>
                      </m:r>
                      <m:r>
                        <a:rPr sz="19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sz="19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sz="19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sz="19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sz="19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sz="19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)⋅</m:t>
                      </m:r>
                      <m:r>
                        <a:rPr sz="19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sz="19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sz="19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sz="19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sz="19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sz="19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sz="19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sz="19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sz="1900">
                  <a:solidFill>
                    <a:srgbClr val="FFFFFF"/>
                  </a:solidFill>
                </a:endParaRPr>
              </a:p>
            </p:txBody>
          </p:sp>
        </mc:Choice>
        <mc:Fallback>
          <p:sp>
            <p:nvSpPr>
              <p:cNvPr id="344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900" y="2075679"/>
                <a:ext cx="3325681" cy="216809"/>
              </a:xfrm>
              <a:prstGeom prst="rect">
                <a:avLst/>
              </a:prstGeom>
              <a:blipFill>
                <a:blip r:embed="rId3"/>
                <a:stretch>
                  <a:fillRect l="-2564" r="-13004" b="-83333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45" name="Equation"/>
              <p:cNvSpPr txBox="1"/>
              <p:nvPr/>
            </p:nvSpPr>
            <p:spPr>
              <a:xfrm>
                <a:off x="607686" y="2707099"/>
                <a:ext cx="3296158" cy="216809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latinLnBrk="1">
                  <a:defRPr sz="1800"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1900" i="1">
                          <a:solidFill>
                            <a:srgbClr val="FE000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sz="1900" i="1">
                          <a:solidFill>
                            <a:srgbClr val="FE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sz="1900" i="1">
                          <a:solidFill>
                            <a:srgbClr val="FE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sz="1900" i="1">
                          <a:solidFill>
                            <a:srgbClr val="FE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sz="1900" i="1">
                          <a:solidFill>
                            <a:srgbClr val="FE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sz="1900" i="1">
                          <a:solidFill>
                            <a:srgbClr val="FE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sz="1900" i="1">
                          <a:solidFill>
                            <a:srgbClr val="FE000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sz="1900" i="1">
                          <a:solidFill>
                            <a:srgbClr val="FE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sz="1900" i="1">
                          <a:solidFill>
                            <a:srgbClr val="FE000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sz="1900" i="1">
                          <a:solidFill>
                            <a:srgbClr val="FE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sz="1900" i="1">
                          <a:solidFill>
                            <a:srgbClr val="FE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sz="1900" i="1">
                          <a:solidFill>
                            <a:srgbClr val="FE000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sz="1900" i="1">
                          <a:solidFill>
                            <a:srgbClr val="FE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sz="1900" i="1">
                          <a:solidFill>
                            <a:srgbClr val="FE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sz="1900" i="1">
                          <a:solidFill>
                            <a:srgbClr val="FE000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sz="1900" i="1">
                          <a:solidFill>
                            <a:srgbClr val="FE0000"/>
                          </a:solidFill>
                          <a:latin typeface="Cambria Math" panose="02040503050406030204" pitchFamily="18" charset="0"/>
                        </a:rPr>
                        <m:t>)⋅</m:t>
                      </m:r>
                      <m:r>
                        <a:rPr sz="1900" i="1">
                          <a:solidFill>
                            <a:srgbClr val="FE000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sz="1900" i="1">
                          <a:solidFill>
                            <a:srgbClr val="FE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sz="1900" i="1">
                          <a:solidFill>
                            <a:srgbClr val="FE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sz="1900" i="1">
                          <a:solidFill>
                            <a:srgbClr val="FE000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sz="1900" i="1">
                          <a:solidFill>
                            <a:srgbClr val="FE000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sz="1900" i="1">
                          <a:solidFill>
                            <a:srgbClr val="FE0000"/>
                          </a:solidFill>
                          <a:latin typeface="Cambria Math" panose="02040503050406030204" pitchFamily="18" charset="0"/>
                        </a:rPr>
                        <m:t>)⋅</m:t>
                      </m:r>
                      <m:r>
                        <a:rPr sz="1900" i="1">
                          <a:solidFill>
                            <a:srgbClr val="FE000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sz="1900" i="1">
                          <a:solidFill>
                            <a:srgbClr val="FE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sz="1900" i="1">
                          <a:solidFill>
                            <a:srgbClr val="FE000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sz="1900" i="1">
                          <a:solidFill>
                            <a:srgbClr val="FE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sz="190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345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686" y="2707099"/>
                <a:ext cx="3296158" cy="216809"/>
              </a:xfrm>
              <a:prstGeom prst="rect">
                <a:avLst/>
              </a:prstGeom>
              <a:blipFill>
                <a:blip r:embed="rId4"/>
                <a:stretch>
                  <a:fillRect l="-2593" r="-13148" b="-83333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172;p31"/>
          <p:cNvSpPr txBox="1">
            <a:spLocks noGrp="1"/>
          </p:cNvSpPr>
          <p:nvPr>
            <p:ph type="title"/>
          </p:nvPr>
        </p:nvSpPr>
        <p:spPr>
          <a:xfrm>
            <a:off x="368999" y="39524"/>
            <a:ext cx="8520602" cy="572702"/>
          </a:xfrm>
          <a:prstGeom prst="rect">
            <a:avLst/>
          </a:prstGeom>
        </p:spPr>
        <p:txBody>
          <a:bodyPr/>
          <a:lstStyle>
            <a:lvl1pPr algn="ctr">
              <a:defRPr sz="2500"/>
            </a:lvl1pPr>
          </a:lstStyle>
          <a:p>
            <a:r>
              <a:t>Parent Rule</a:t>
            </a:r>
          </a:p>
        </p:txBody>
      </p:sp>
      <p:grpSp>
        <p:nvGrpSpPr>
          <p:cNvPr id="376" name="Group"/>
          <p:cNvGrpSpPr/>
          <p:nvPr/>
        </p:nvGrpSpPr>
        <p:grpSpPr>
          <a:xfrm>
            <a:off x="3362744" y="885627"/>
            <a:ext cx="2652252" cy="2486667"/>
            <a:chOff x="0" y="0"/>
            <a:chExt cx="2652251" cy="2486665"/>
          </a:xfrm>
        </p:grpSpPr>
        <p:grpSp>
          <p:nvGrpSpPr>
            <p:cNvPr id="350" name="Group"/>
            <p:cNvGrpSpPr/>
            <p:nvPr/>
          </p:nvGrpSpPr>
          <p:grpSpPr>
            <a:xfrm>
              <a:off x="-1" y="0"/>
              <a:ext cx="403566" cy="434386"/>
              <a:chOff x="0" y="0"/>
              <a:chExt cx="403564" cy="434385"/>
            </a:xfrm>
          </p:grpSpPr>
          <p:sp>
            <p:nvSpPr>
              <p:cNvPr id="348" name="Oval"/>
              <p:cNvSpPr/>
              <p:nvPr/>
            </p:nvSpPr>
            <p:spPr>
              <a:xfrm>
                <a:off x="0" y="-1"/>
                <a:ext cx="403565" cy="434387"/>
              </a:xfrm>
              <a:prstGeom prst="ellipse">
                <a:avLst/>
              </a:prstGeom>
              <a:noFill/>
              <a:ln w="25400" cap="flat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349" name="1"/>
              <p:cNvSpPr txBox="1"/>
              <p:nvPr/>
            </p:nvSpPr>
            <p:spPr>
              <a:xfrm>
                <a:off x="143493" y="102364"/>
                <a:ext cx="146937" cy="22965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t">
                <a:noAutofit/>
              </a:bodyPr>
              <a:lstStyle/>
              <a:p>
                <a:r>
                  <a:t>1</a:t>
                </a:r>
              </a:p>
            </p:txBody>
          </p:sp>
        </p:grpSp>
        <p:grpSp>
          <p:nvGrpSpPr>
            <p:cNvPr id="353" name="Group"/>
            <p:cNvGrpSpPr/>
            <p:nvPr/>
          </p:nvGrpSpPr>
          <p:grpSpPr>
            <a:xfrm>
              <a:off x="1049747" y="257437"/>
              <a:ext cx="403565" cy="434387"/>
              <a:chOff x="0" y="0"/>
              <a:chExt cx="403564" cy="434385"/>
            </a:xfrm>
          </p:grpSpPr>
          <p:sp>
            <p:nvSpPr>
              <p:cNvPr id="351" name="Oval"/>
              <p:cNvSpPr/>
              <p:nvPr/>
            </p:nvSpPr>
            <p:spPr>
              <a:xfrm>
                <a:off x="0" y="-1"/>
                <a:ext cx="403565" cy="434387"/>
              </a:xfrm>
              <a:prstGeom prst="ellipse">
                <a:avLst/>
              </a:prstGeom>
              <a:noFill/>
              <a:ln w="25400" cap="flat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352" name="2"/>
              <p:cNvSpPr txBox="1"/>
              <p:nvPr/>
            </p:nvSpPr>
            <p:spPr>
              <a:xfrm>
                <a:off x="128314" y="102364"/>
                <a:ext cx="146937" cy="22965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t">
                <a:noAutofit/>
              </a:bodyPr>
              <a:lstStyle/>
              <a:p>
                <a:r>
                  <a:t>2</a:t>
                </a:r>
              </a:p>
            </p:txBody>
          </p:sp>
        </p:grpSp>
        <p:grpSp>
          <p:nvGrpSpPr>
            <p:cNvPr id="356" name="Group"/>
            <p:cNvGrpSpPr/>
            <p:nvPr/>
          </p:nvGrpSpPr>
          <p:grpSpPr>
            <a:xfrm>
              <a:off x="-1" y="1521796"/>
              <a:ext cx="403566" cy="434387"/>
              <a:chOff x="0" y="0"/>
              <a:chExt cx="403564" cy="434385"/>
            </a:xfrm>
          </p:grpSpPr>
          <p:sp>
            <p:nvSpPr>
              <p:cNvPr id="354" name="Oval"/>
              <p:cNvSpPr/>
              <p:nvPr/>
            </p:nvSpPr>
            <p:spPr>
              <a:xfrm>
                <a:off x="0" y="-1"/>
                <a:ext cx="403565" cy="434387"/>
              </a:xfrm>
              <a:prstGeom prst="ellipse">
                <a:avLst/>
              </a:prstGeom>
              <a:noFill/>
              <a:ln w="25400" cap="flat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355" name="6"/>
              <p:cNvSpPr txBox="1"/>
              <p:nvPr/>
            </p:nvSpPr>
            <p:spPr>
              <a:xfrm>
                <a:off x="128314" y="102364"/>
                <a:ext cx="146937" cy="22965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t">
                <a:noAutofit/>
              </a:bodyPr>
              <a:lstStyle/>
              <a:p>
                <a:r>
                  <a:t>6</a:t>
                </a:r>
              </a:p>
            </p:txBody>
          </p:sp>
        </p:grpSp>
        <p:grpSp>
          <p:nvGrpSpPr>
            <p:cNvPr id="359" name="Group"/>
            <p:cNvGrpSpPr/>
            <p:nvPr/>
          </p:nvGrpSpPr>
          <p:grpSpPr>
            <a:xfrm>
              <a:off x="1049747" y="1086133"/>
              <a:ext cx="403565" cy="434386"/>
              <a:chOff x="0" y="0"/>
              <a:chExt cx="403564" cy="434385"/>
            </a:xfrm>
          </p:grpSpPr>
          <p:sp>
            <p:nvSpPr>
              <p:cNvPr id="357" name="Oval"/>
              <p:cNvSpPr/>
              <p:nvPr/>
            </p:nvSpPr>
            <p:spPr>
              <a:xfrm>
                <a:off x="0" y="-1"/>
                <a:ext cx="403565" cy="434387"/>
              </a:xfrm>
              <a:prstGeom prst="ellipse">
                <a:avLst/>
              </a:prstGeom>
              <a:noFill/>
              <a:ln w="25400" cap="flat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358" name="4"/>
              <p:cNvSpPr txBox="1"/>
              <p:nvPr/>
            </p:nvSpPr>
            <p:spPr>
              <a:xfrm>
                <a:off x="128314" y="102364"/>
                <a:ext cx="146937" cy="22965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t">
                <a:noAutofit/>
              </a:bodyPr>
              <a:lstStyle/>
              <a:p>
                <a:r>
                  <a:t>4</a:t>
                </a:r>
              </a:p>
            </p:txBody>
          </p:sp>
        </p:grpSp>
        <p:grpSp>
          <p:nvGrpSpPr>
            <p:cNvPr id="362" name="Group"/>
            <p:cNvGrpSpPr/>
            <p:nvPr/>
          </p:nvGrpSpPr>
          <p:grpSpPr>
            <a:xfrm>
              <a:off x="2099494" y="0"/>
              <a:ext cx="403566" cy="434386"/>
              <a:chOff x="0" y="0"/>
              <a:chExt cx="403564" cy="434385"/>
            </a:xfrm>
          </p:grpSpPr>
          <p:sp>
            <p:nvSpPr>
              <p:cNvPr id="360" name="Oval"/>
              <p:cNvSpPr/>
              <p:nvPr/>
            </p:nvSpPr>
            <p:spPr>
              <a:xfrm>
                <a:off x="0" y="-1"/>
                <a:ext cx="403565" cy="434387"/>
              </a:xfrm>
              <a:prstGeom prst="ellipse">
                <a:avLst/>
              </a:prstGeom>
              <a:noFill/>
              <a:ln w="25400" cap="flat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361" name="3"/>
              <p:cNvSpPr txBox="1"/>
              <p:nvPr/>
            </p:nvSpPr>
            <p:spPr>
              <a:xfrm>
                <a:off x="128314" y="102364"/>
                <a:ext cx="146937" cy="22965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t">
                <a:noAutofit/>
              </a:bodyPr>
              <a:lstStyle/>
              <a:p>
                <a:r>
                  <a:t>3</a:t>
                </a:r>
              </a:p>
            </p:txBody>
          </p:sp>
        </p:grpSp>
        <p:grpSp>
          <p:nvGrpSpPr>
            <p:cNvPr id="365" name="Group"/>
            <p:cNvGrpSpPr/>
            <p:nvPr/>
          </p:nvGrpSpPr>
          <p:grpSpPr>
            <a:xfrm>
              <a:off x="2248686" y="1521796"/>
              <a:ext cx="403566" cy="434387"/>
              <a:chOff x="0" y="0"/>
              <a:chExt cx="403564" cy="434385"/>
            </a:xfrm>
          </p:grpSpPr>
          <p:sp>
            <p:nvSpPr>
              <p:cNvPr id="363" name="Oval"/>
              <p:cNvSpPr/>
              <p:nvPr/>
            </p:nvSpPr>
            <p:spPr>
              <a:xfrm>
                <a:off x="0" y="-1"/>
                <a:ext cx="403565" cy="434387"/>
              </a:xfrm>
              <a:prstGeom prst="ellipse">
                <a:avLst/>
              </a:prstGeom>
              <a:noFill/>
              <a:ln w="25400" cap="flat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364" name="5"/>
              <p:cNvSpPr txBox="1"/>
              <p:nvPr/>
            </p:nvSpPr>
            <p:spPr>
              <a:xfrm>
                <a:off x="128314" y="102364"/>
                <a:ext cx="146937" cy="22965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t">
                <a:noAutofit/>
              </a:bodyPr>
              <a:lstStyle/>
              <a:p>
                <a:r>
                  <a:t>5</a:t>
                </a:r>
              </a:p>
            </p:txBody>
          </p:sp>
        </p:grpSp>
        <p:grpSp>
          <p:nvGrpSpPr>
            <p:cNvPr id="368" name="Group"/>
            <p:cNvGrpSpPr/>
            <p:nvPr/>
          </p:nvGrpSpPr>
          <p:grpSpPr>
            <a:xfrm>
              <a:off x="1049747" y="2052280"/>
              <a:ext cx="403565" cy="434386"/>
              <a:chOff x="0" y="0"/>
              <a:chExt cx="403564" cy="434385"/>
            </a:xfrm>
          </p:grpSpPr>
          <p:sp>
            <p:nvSpPr>
              <p:cNvPr id="366" name="Oval"/>
              <p:cNvSpPr/>
              <p:nvPr/>
            </p:nvSpPr>
            <p:spPr>
              <a:xfrm>
                <a:off x="0" y="-1"/>
                <a:ext cx="403565" cy="434387"/>
              </a:xfrm>
              <a:prstGeom prst="ellipse">
                <a:avLst/>
              </a:prstGeom>
              <a:noFill/>
              <a:ln w="25400" cap="flat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367" name="7"/>
              <p:cNvSpPr txBox="1"/>
              <p:nvPr/>
            </p:nvSpPr>
            <p:spPr>
              <a:xfrm>
                <a:off x="128314" y="102364"/>
                <a:ext cx="146937" cy="22965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t">
                <a:noAutofit/>
              </a:bodyPr>
              <a:lstStyle/>
              <a:p>
                <a:r>
                  <a:t>7</a:t>
                </a:r>
              </a:p>
            </p:txBody>
          </p:sp>
        </p:grpSp>
        <p:sp>
          <p:nvSpPr>
            <p:cNvPr id="369" name="Line"/>
            <p:cNvSpPr/>
            <p:nvPr/>
          </p:nvSpPr>
          <p:spPr>
            <a:xfrm>
              <a:off x="349742" y="398395"/>
              <a:ext cx="741132" cy="745315"/>
            </a:xfrm>
            <a:prstGeom prst="line">
              <a:avLst/>
            </a:prstGeom>
            <a:noFill/>
            <a:ln w="12700" cap="flat">
              <a:solidFill>
                <a:schemeClr val="accent6"/>
              </a:solidFill>
              <a:prstDash val="solid"/>
              <a:round/>
              <a:tailEnd type="triangle" w="med" len="med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370" name="Line"/>
            <p:cNvSpPr/>
            <p:nvPr/>
          </p:nvSpPr>
          <p:spPr>
            <a:xfrm flipH="1">
              <a:off x="1357750" y="452097"/>
              <a:ext cx="916108" cy="1599884"/>
            </a:xfrm>
            <a:prstGeom prst="line">
              <a:avLst/>
            </a:prstGeom>
            <a:noFill/>
            <a:ln w="12700" cap="flat">
              <a:solidFill>
                <a:schemeClr val="accent6"/>
              </a:solidFill>
              <a:prstDash val="solid"/>
              <a:round/>
              <a:tailEnd type="triangle" w="med" len="med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371" name="Line"/>
            <p:cNvSpPr/>
            <p:nvPr/>
          </p:nvSpPr>
          <p:spPr>
            <a:xfrm>
              <a:off x="1251529" y="687287"/>
              <a:ext cx="1" cy="403382"/>
            </a:xfrm>
            <a:prstGeom prst="line">
              <a:avLst/>
            </a:prstGeom>
            <a:noFill/>
            <a:ln w="12700" cap="flat">
              <a:solidFill>
                <a:schemeClr val="accent6"/>
              </a:solidFill>
              <a:prstDash val="solid"/>
              <a:round/>
              <a:tailEnd type="triangle" w="med" len="med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372" name="Line"/>
            <p:cNvSpPr/>
            <p:nvPr/>
          </p:nvSpPr>
          <p:spPr>
            <a:xfrm flipH="1">
              <a:off x="1424665" y="313476"/>
              <a:ext cx="680025" cy="156139"/>
            </a:xfrm>
            <a:prstGeom prst="line">
              <a:avLst/>
            </a:prstGeom>
            <a:noFill/>
            <a:ln w="12700" cap="flat">
              <a:solidFill>
                <a:schemeClr val="accent6"/>
              </a:solidFill>
              <a:prstDash val="solid"/>
              <a:round/>
              <a:tailEnd type="triangle" w="med" len="med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373" name="Line"/>
            <p:cNvSpPr/>
            <p:nvPr/>
          </p:nvSpPr>
          <p:spPr>
            <a:xfrm flipH="1">
              <a:off x="201302" y="439001"/>
              <a:ext cx="1" cy="1084210"/>
            </a:xfrm>
            <a:prstGeom prst="line">
              <a:avLst/>
            </a:prstGeom>
            <a:noFill/>
            <a:ln w="12700" cap="flat">
              <a:solidFill>
                <a:schemeClr val="accent6"/>
              </a:solidFill>
              <a:prstDash val="solid"/>
              <a:round/>
              <a:tailEnd type="triangle" w="med" len="med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374" name="Line"/>
            <p:cNvSpPr/>
            <p:nvPr/>
          </p:nvSpPr>
          <p:spPr>
            <a:xfrm>
              <a:off x="412988" y="1783841"/>
              <a:ext cx="1826275" cy="1"/>
            </a:xfrm>
            <a:prstGeom prst="line">
              <a:avLst/>
            </a:prstGeom>
            <a:noFill/>
            <a:ln w="12700" cap="flat">
              <a:solidFill>
                <a:schemeClr val="accent6"/>
              </a:solidFill>
              <a:prstDash val="solid"/>
              <a:round/>
              <a:tailEnd type="triangle" w="med" len="med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375" name="Line"/>
            <p:cNvSpPr/>
            <p:nvPr/>
          </p:nvSpPr>
          <p:spPr>
            <a:xfrm flipH="1">
              <a:off x="1254810" y="1507447"/>
              <a:ext cx="1" cy="552788"/>
            </a:xfrm>
            <a:prstGeom prst="line">
              <a:avLst/>
            </a:prstGeom>
            <a:noFill/>
            <a:ln w="12700" cap="flat">
              <a:solidFill>
                <a:schemeClr val="accent6"/>
              </a:solidFill>
              <a:prstDash val="solid"/>
              <a:round/>
              <a:tailEnd type="triangle" w="med" len="med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77" name="Equation"/>
              <p:cNvSpPr txBox="1"/>
              <p:nvPr/>
            </p:nvSpPr>
            <p:spPr>
              <a:xfrm>
                <a:off x="1679521" y="3724054"/>
                <a:ext cx="5784958" cy="205169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latinLnBrk="1">
                  <a:defRPr sz="1800"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18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sz="18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sz="18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sz="18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sz="18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sz="18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(1)⋅</m:t>
                      </m:r>
                      <m:r>
                        <a:rPr sz="18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sz="18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(3)⋅</m:t>
                      </m:r>
                      <m:r>
                        <a:rPr sz="18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sz="18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(2|3)⋅</m:t>
                      </m:r>
                      <m:r>
                        <a:rPr sz="18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sz="18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(5|6)⋅</m:t>
                      </m:r>
                      <m:r>
                        <a:rPr sz="18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sz="18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(6|1)⋅</m:t>
                      </m:r>
                      <m:r>
                        <a:rPr sz="18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sz="18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(4|1,2)⋅</m:t>
                      </m:r>
                      <m:r>
                        <a:rPr sz="18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sz="18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7(4,3)</m:t>
                      </m:r>
                    </m:oMath>
                  </m:oMathPara>
                </a14:m>
                <a:endParaRPr>
                  <a:solidFill>
                    <a:srgbClr val="FFFFFF"/>
                  </a:solidFill>
                </a:endParaRPr>
              </a:p>
            </p:txBody>
          </p:sp>
        </mc:Choice>
        <mc:Fallback>
          <p:sp>
            <p:nvSpPr>
              <p:cNvPr id="377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9521" y="3724054"/>
                <a:ext cx="5784958" cy="205169"/>
              </a:xfrm>
              <a:prstGeom prst="rect">
                <a:avLst/>
              </a:prstGeom>
              <a:blipFill>
                <a:blip r:embed="rId2"/>
                <a:stretch>
                  <a:fillRect l="-1477" r="-8439" b="-82353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172;p31"/>
          <p:cNvSpPr txBox="1">
            <a:spLocks noGrp="1"/>
          </p:cNvSpPr>
          <p:nvPr>
            <p:ph type="title"/>
          </p:nvPr>
        </p:nvSpPr>
        <p:spPr>
          <a:xfrm>
            <a:off x="368999" y="39524"/>
            <a:ext cx="8520602" cy="572702"/>
          </a:xfrm>
          <a:prstGeom prst="rect">
            <a:avLst/>
          </a:prstGeom>
        </p:spPr>
        <p:txBody>
          <a:bodyPr/>
          <a:lstStyle>
            <a:lvl1pPr algn="ctr">
              <a:defRPr sz="2500"/>
            </a:lvl1pPr>
          </a:lstStyle>
          <a:p>
            <a:r>
              <a:t>Distributions</a:t>
            </a:r>
          </a:p>
        </p:txBody>
      </p:sp>
      <p:grpSp>
        <p:nvGrpSpPr>
          <p:cNvPr id="396" name="Group"/>
          <p:cNvGrpSpPr/>
          <p:nvPr/>
        </p:nvGrpSpPr>
        <p:grpSpPr>
          <a:xfrm>
            <a:off x="1270623" y="1485897"/>
            <a:ext cx="6602754" cy="1805775"/>
            <a:chOff x="0" y="0"/>
            <a:chExt cx="6602752" cy="1805774"/>
          </a:xfrm>
        </p:grpSpPr>
        <p:grpSp>
          <p:nvGrpSpPr>
            <p:cNvPr id="382" name="Group"/>
            <p:cNvGrpSpPr/>
            <p:nvPr/>
          </p:nvGrpSpPr>
          <p:grpSpPr>
            <a:xfrm>
              <a:off x="3048766" y="0"/>
              <a:ext cx="2164818" cy="197384"/>
              <a:chOff x="0" y="0"/>
              <a:chExt cx="2164816" cy="197383"/>
            </a:xfrm>
          </p:grpSpPr>
          <p:sp>
            <p:nvSpPr>
              <p:cNvPr id="380" name="Bernoulli"/>
              <p:cNvSpPr txBox="1"/>
              <p:nvPr/>
            </p:nvSpPr>
            <p:spPr>
              <a:xfrm>
                <a:off x="0" y="0"/>
                <a:ext cx="736651" cy="19738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t">
                <a:spAutoFit/>
              </a:bodyPr>
              <a:lstStyle>
                <a:lvl1pPr>
                  <a:defRPr>
                    <a:solidFill>
                      <a:schemeClr val="accent1">
                        <a:satOff val="-58333"/>
                        <a:lumOff val="35294"/>
                      </a:schemeClr>
                    </a:solidFill>
                  </a:defRPr>
                </a:lvl1pPr>
              </a:lstStyle>
              <a:p>
                <a:r>
                  <a:t>Bernoulli</a:t>
                </a:r>
              </a:p>
            </p:txBody>
          </p:sp>
          <p:sp>
            <p:nvSpPr>
              <p:cNvPr id="381" name="Dirichlet"/>
              <p:cNvSpPr txBox="1"/>
              <p:nvPr/>
            </p:nvSpPr>
            <p:spPr>
              <a:xfrm>
                <a:off x="1428166" y="0"/>
                <a:ext cx="736651" cy="19738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t">
                <a:spAutoFit/>
              </a:bodyPr>
              <a:lstStyle>
                <a:lvl1pPr>
                  <a:defRPr>
                    <a:solidFill>
                      <a:schemeClr val="accent1">
                        <a:satOff val="-58333"/>
                        <a:lumOff val="35294"/>
                      </a:schemeClr>
                    </a:solidFill>
                  </a:defRPr>
                </a:lvl1pPr>
              </a:lstStyle>
              <a:p>
                <a:r>
                  <a:t>Dirichlet</a:t>
                </a:r>
              </a:p>
            </p:txBody>
          </p:sp>
        </p:grpSp>
        <p:grpSp>
          <p:nvGrpSpPr>
            <p:cNvPr id="388" name="Group"/>
            <p:cNvGrpSpPr/>
            <p:nvPr/>
          </p:nvGrpSpPr>
          <p:grpSpPr>
            <a:xfrm>
              <a:off x="1659596" y="1608390"/>
              <a:ext cx="4943157" cy="197385"/>
              <a:chOff x="0" y="0"/>
              <a:chExt cx="4943156" cy="197383"/>
            </a:xfrm>
          </p:grpSpPr>
          <p:sp>
            <p:nvSpPr>
              <p:cNvPr id="383" name="Beta"/>
              <p:cNvSpPr txBox="1"/>
              <p:nvPr/>
            </p:nvSpPr>
            <p:spPr>
              <a:xfrm>
                <a:off x="0" y="0"/>
                <a:ext cx="378458" cy="19738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0" tIns="0" rIns="0" bIns="0" numCol="1" anchor="t">
                <a:spAutoFit/>
              </a:bodyPr>
              <a:lstStyle>
                <a:lvl1pPr>
                  <a:defRPr>
                    <a:solidFill>
                      <a:schemeClr val="accent4"/>
                    </a:solidFill>
                  </a:defRPr>
                </a:lvl1pPr>
              </a:lstStyle>
              <a:p>
                <a:r>
                  <a:t>Beta</a:t>
                </a:r>
              </a:p>
            </p:txBody>
          </p:sp>
          <p:sp>
            <p:nvSpPr>
              <p:cNvPr id="384" name="Gamma"/>
              <p:cNvSpPr txBox="1"/>
              <p:nvPr/>
            </p:nvSpPr>
            <p:spPr>
              <a:xfrm>
                <a:off x="2084928" y="0"/>
                <a:ext cx="644985" cy="19738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0" tIns="0" rIns="0" bIns="0" numCol="1" anchor="t">
                <a:spAutoFit/>
              </a:bodyPr>
              <a:lstStyle>
                <a:lvl1pPr>
                  <a:defRPr>
                    <a:solidFill>
                      <a:schemeClr val="accent4"/>
                    </a:solidFill>
                  </a:defRPr>
                </a:lvl1pPr>
              </a:lstStyle>
              <a:p>
                <a:r>
                  <a:t>Gamma</a:t>
                </a:r>
              </a:p>
            </p:txBody>
          </p:sp>
          <p:sp>
            <p:nvSpPr>
              <p:cNvPr id="385" name="Exponential"/>
              <p:cNvSpPr txBox="1"/>
              <p:nvPr/>
            </p:nvSpPr>
            <p:spPr>
              <a:xfrm>
                <a:off x="827376" y="0"/>
                <a:ext cx="941897" cy="19738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0" tIns="0" rIns="0" bIns="0" numCol="1" anchor="t">
                <a:spAutoFit/>
              </a:bodyPr>
              <a:lstStyle>
                <a:lvl1pPr>
                  <a:defRPr>
                    <a:solidFill>
                      <a:schemeClr val="accent4"/>
                    </a:solidFill>
                  </a:defRPr>
                </a:lvl1pPr>
              </a:lstStyle>
              <a:p>
                <a:r>
                  <a:t>Exponential</a:t>
                </a:r>
              </a:p>
            </p:txBody>
          </p:sp>
          <p:sp>
            <p:nvSpPr>
              <p:cNvPr id="386" name="Gaussian"/>
              <p:cNvSpPr txBox="1"/>
              <p:nvPr/>
            </p:nvSpPr>
            <p:spPr>
              <a:xfrm>
                <a:off x="3134599" y="0"/>
                <a:ext cx="763836" cy="19738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0" tIns="0" rIns="0" bIns="0" numCol="1" anchor="t">
                <a:spAutoFit/>
              </a:bodyPr>
              <a:lstStyle>
                <a:lvl1pPr>
                  <a:defRPr>
                    <a:solidFill>
                      <a:schemeClr val="accent4"/>
                    </a:solidFill>
                  </a:defRPr>
                </a:lvl1pPr>
              </a:lstStyle>
              <a:p>
                <a:r>
                  <a:t>Gaussian</a:t>
                </a:r>
              </a:p>
            </p:txBody>
          </p:sp>
          <p:sp>
            <p:nvSpPr>
              <p:cNvPr id="387" name="Uniform"/>
              <p:cNvSpPr txBox="1"/>
              <p:nvPr/>
            </p:nvSpPr>
            <p:spPr>
              <a:xfrm>
                <a:off x="4308069" y="0"/>
                <a:ext cx="635088" cy="19738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0" tIns="0" rIns="0" bIns="0" numCol="1" anchor="t">
                <a:spAutoFit/>
              </a:bodyPr>
              <a:lstStyle>
                <a:lvl1pPr>
                  <a:defRPr>
                    <a:solidFill>
                      <a:schemeClr val="accent4"/>
                    </a:solidFill>
                  </a:defRPr>
                </a:lvl1pPr>
              </a:lstStyle>
              <a:p>
                <a:r>
                  <a:t>Uniform</a:t>
                </a:r>
              </a:p>
            </p:txBody>
          </p:sp>
        </p:grpSp>
        <p:grpSp>
          <p:nvGrpSpPr>
            <p:cNvPr id="392" name="Group"/>
            <p:cNvGrpSpPr/>
            <p:nvPr/>
          </p:nvGrpSpPr>
          <p:grpSpPr>
            <a:xfrm>
              <a:off x="2514137" y="804195"/>
              <a:ext cx="3234075" cy="197384"/>
              <a:chOff x="0" y="0"/>
              <a:chExt cx="3234074" cy="197383"/>
            </a:xfrm>
          </p:grpSpPr>
          <p:sp>
            <p:nvSpPr>
              <p:cNvPr id="389" name="Multinomial"/>
              <p:cNvSpPr txBox="1"/>
              <p:nvPr/>
            </p:nvSpPr>
            <p:spPr>
              <a:xfrm>
                <a:off x="2306353" y="0"/>
                <a:ext cx="927722" cy="19738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t">
                <a:spAutoFit/>
              </a:bodyPr>
              <a:lstStyle>
                <a:lvl1pPr>
                  <a:defRPr>
                    <a:solidFill>
                      <a:schemeClr val="accent6"/>
                    </a:solidFill>
                  </a:defRPr>
                </a:lvl1pPr>
              </a:lstStyle>
              <a:p>
                <a:r>
                  <a:t>Multinomial</a:t>
                </a:r>
              </a:p>
            </p:txBody>
          </p:sp>
          <p:sp>
            <p:nvSpPr>
              <p:cNvPr id="390" name="Binomial"/>
              <p:cNvSpPr txBox="1"/>
              <p:nvPr/>
            </p:nvSpPr>
            <p:spPr>
              <a:xfrm>
                <a:off x="0" y="0"/>
                <a:ext cx="736651" cy="19738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t">
                <a:spAutoFit/>
              </a:bodyPr>
              <a:lstStyle>
                <a:lvl1pPr>
                  <a:defRPr>
                    <a:solidFill>
                      <a:schemeClr val="accent6"/>
                    </a:solidFill>
                  </a:defRPr>
                </a:lvl1pPr>
              </a:lstStyle>
              <a:p>
                <a:r>
                  <a:t>Binomial</a:t>
                </a:r>
              </a:p>
            </p:txBody>
          </p:sp>
          <p:sp>
            <p:nvSpPr>
              <p:cNvPr id="391" name="Poisson"/>
              <p:cNvSpPr txBox="1"/>
              <p:nvPr/>
            </p:nvSpPr>
            <p:spPr>
              <a:xfrm>
                <a:off x="1198879" y="0"/>
                <a:ext cx="645246" cy="19738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0" tIns="0" rIns="0" bIns="0" numCol="1" anchor="t">
                <a:spAutoFit/>
              </a:bodyPr>
              <a:lstStyle>
                <a:lvl1pPr>
                  <a:defRPr>
                    <a:solidFill>
                      <a:schemeClr val="accent6"/>
                    </a:solidFill>
                  </a:defRPr>
                </a:lvl1pPr>
              </a:lstStyle>
              <a:p>
                <a:r>
                  <a:t>Poisson</a:t>
                </a:r>
              </a:p>
            </p:txBody>
          </p:sp>
        </p:grpSp>
        <p:sp>
          <p:nvSpPr>
            <p:cNvPr id="393" name="Discrete:"/>
            <p:cNvSpPr txBox="1"/>
            <p:nvPr/>
          </p:nvSpPr>
          <p:spPr>
            <a:xfrm>
              <a:off x="247166" y="0"/>
              <a:ext cx="714177" cy="1973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r>
                <a:t>Discrete:</a:t>
              </a:r>
            </a:p>
          </p:txBody>
        </p:sp>
        <p:sp>
          <p:nvSpPr>
            <p:cNvPr id="394" name="Count process:"/>
            <p:cNvSpPr txBox="1"/>
            <p:nvPr/>
          </p:nvSpPr>
          <p:spPr>
            <a:xfrm>
              <a:off x="114611" y="804195"/>
              <a:ext cx="1208510" cy="1973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r>
                <a:t>Count process:</a:t>
              </a:r>
            </a:p>
          </p:txBody>
        </p:sp>
        <p:sp>
          <p:nvSpPr>
            <p:cNvPr id="395" name="Continuous:"/>
            <p:cNvSpPr txBox="1"/>
            <p:nvPr/>
          </p:nvSpPr>
          <p:spPr>
            <a:xfrm>
              <a:off x="0" y="1608390"/>
              <a:ext cx="961604" cy="19738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r>
                <a:t>Continuous:</a:t>
              </a:r>
            </a:p>
          </p:txBody>
        </p:sp>
      </p:grpSp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198;p34"/>
          <p:cNvSpPr txBox="1">
            <a:spLocks noGrp="1"/>
          </p:cNvSpPr>
          <p:nvPr>
            <p:ph type="title"/>
          </p:nvPr>
        </p:nvSpPr>
        <p:spPr>
          <a:xfrm>
            <a:off x="368999" y="39524"/>
            <a:ext cx="8520602" cy="572702"/>
          </a:xfrm>
          <a:prstGeom prst="rect">
            <a:avLst/>
          </a:prstGeom>
        </p:spPr>
        <p:txBody>
          <a:bodyPr/>
          <a:lstStyle>
            <a:lvl1pPr algn="ctr">
              <a:defRPr sz="2500"/>
            </a:lvl1pPr>
          </a:lstStyle>
          <a:p>
            <a:r>
              <a:t>Box’s Loop</a:t>
            </a:r>
          </a:p>
        </p:txBody>
      </p:sp>
      <p:pic>
        <p:nvPicPr>
          <p:cNvPr id="399" name="bloop.png" descr="bloo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" y="730250"/>
            <a:ext cx="7848600" cy="3683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198;p34"/>
          <p:cNvSpPr txBox="1">
            <a:spLocks noGrp="1"/>
          </p:cNvSpPr>
          <p:nvPr>
            <p:ph type="title"/>
          </p:nvPr>
        </p:nvSpPr>
        <p:spPr>
          <a:xfrm>
            <a:off x="368999" y="39524"/>
            <a:ext cx="8520602" cy="572702"/>
          </a:xfrm>
          <a:prstGeom prst="rect">
            <a:avLst/>
          </a:prstGeom>
        </p:spPr>
        <p:txBody>
          <a:bodyPr/>
          <a:lstStyle>
            <a:lvl1pPr algn="ctr">
              <a:defRPr sz="2500"/>
            </a:lvl1pPr>
          </a:lstStyle>
          <a:p>
            <a:r>
              <a:t>Variational Inference</a:t>
            </a:r>
          </a:p>
        </p:txBody>
      </p:sp>
      <p:pic>
        <p:nvPicPr>
          <p:cNvPr id="40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8481" y="590727"/>
            <a:ext cx="6961638" cy="42464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Rectangle"/>
          <p:cNvSpPr/>
          <p:nvPr/>
        </p:nvSpPr>
        <p:spPr>
          <a:xfrm>
            <a:off x="3341299" y="3215612"/>
            <a:ext cx="2929382" cy="314768"/>
          </a:xfrm>
          <a:prstGeom prst="rect">
            <a:avLst/>
          </a:prstGeom>
          <a:solidFill>
            <a:srgbClr val="000000">
              <a:alpha val="84616"/>
            </a:srgbClr>
          </a:solidFill>
          <a:ln w="12700"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405" name="Rectangle"/>
          <p:cNvSpPr/>
          <p:nvPr/>
        </p:nvSpPr>
        <p:spPr>
          <a:xfrm>
            <a:off x="3311514" y="1635536"/>
            <a:ext cx="2929382" cy="1066147"/>
          </a:xfrm>
          <a:prstGeom prst="rect">
            <a:avLst/>
          </a:prstGeom>
          <a:solidFill>
            <a:srgbClr val="000000">
              <a:alpha val="24881"/>
            </a:srgbClr>
          </a:solidFill>
          <a:ln w="12700">
            <a:miter lim="400000"/>
          </a:ln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288;p43"/>
          <p:cNvSpPr txBox="1">
            <a:spLocks noGrp="1"/>
          </p:cNvSpPr>
          <p:nvPr>
            <p:ph type="title"/>
          </p:nvPr>
        </p:nvSpPr>
        <p:spPr>
          <a:xfrm>
            <a:off x="368999" y="39524"/>
            <a:ext cx="8520602" cy="572702"/>
          </a:xfrm>
          <a:prstGeom prst="rect">
            <a:avLst/>
          </a:prstGeom>
        </p:spPr>
        <p:txBody>
          <a:bodyPr/>
          <a:lstStyle/>
          <a:p>
            <a:pPr algn="ctr">
              <a:defRPr sz="2500"/>
            </a:pPr>
            <a:r>
              <a:t>From </a:t>
            </a:r>
            <a:r>
              <a:rPr u="sng">
                <a:solidFill>
                  <a:schemeClr val="accent5"/>
                </a:solidFill>
                <a:uFill>
                  <a:solidFill>
                    <a:schemeClr val="accent5"/>
                  </a:solidFill>
                </a:uFill>
                <a:hlinkClick r:id="rId2"/>
              </a:rPr>
              <a:t>Pyro.ai</a:t>
            </a:r>
          </a:p>
        </p:txBody>
      </p:sp>
      <p:grpSp>
        <p:nvGrpSpPr>
          <p:cNvPr id="410" name="Google Shape;289;p43"/>
          <p:cNvGrpSpPr/>
          <p:nvPr/>
        </p:nvGrpSpPr>
        <p:grpSpPr>
          <a:xfrm>
            <a:off x="919474" y="1026925"/>
            <a:ext cx="3536102" cy="1705500"/>
            <a:chOff x="0" y="0"/>
            <a:chExt cx="3536100" cy="1705499"/>
          </a:xfrm>
        </p:grpSpPr>
        <p:sp>
          <p:nvSpPr>
            <p:cNvPr id="408" name="Rectangle"/>
            <p:cNvSpPr/>
            <p:nvPr/>
          </p:nvSpPr>
          <p:spPr>
            <a:xfrm>
              <a:off x="-1" y="0"/>
              <a:ext cx="3536102" cy="1705500"/>
            </a:xfrm>
            <a:prstGeom prst="rect">
              <a:avLst/>
            </a:prstGeom>
            <a:solidFill>
              <a:srgbClr val="ADADAD"/>
            </a:solidFill>
            <a:ln w="9525" cap="flat">
              <a:solidFill>
                <a:srgbClr val="303030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lnSpc>
                  <a:spcPct val="115000"/>
                </a:lnSpc>
                <a:spcBef>
                  <a:spcPts val="1200"/>
                </a:spcBef>
                <a:defRPr sz="1200">
                  <a:solidFill>
                    <a:srgbClr val="212121"/>
                  </a:solidFill>
                </a:defRPr>
              </a:pPr>
              <a:endParaRPr/>
            </a:p>
          </p:txBody>
        </p:sp>
        <p:sp>
          <p:nvSpPr>
            <p:cNvPr id="409" name="Universal…"/>
            <p:cNvSpPr txBox="1"/>
            <p:nvPr/>
          </p:nvSpPr>
          <p:spPr>
            <a:xfrm>
              <a:off x="4762" y="290410"/>
              <a:ext cx="3526576" cy="11246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/>
            <a:p>
              <a:pPr algn="ctr">
                <a:lnSpc>
                  <a:spcPct val="115000"/>
                </a:lnSpc>
                <a:defRPr sz="1800" b="1">
                  <a:solidFill>
                    <a:srgbClr val="212121"/>
                  </a:solidFill>
                </a:defRPr>
              </a:pPr>
              <a:r>
                <a:t>Universal</a:t>
              </a:r>
            </a:p>
            <a:p>
              <a:pPr algn="ctr">
                <a:lnSpc>
                  <a:spcPct val="115000"/>
                </a:lnSpc>
                <a:spcBef>
                  <a:spcPts val="1200"/>
                </a:spcBef>
                <a:defRPr sz="1600">
                  <a:solidFill>
                    <a:srgbClr val="212121"/>
                  </a:solidFill>
                </a:defRPr>
              </a:pPr>
              <a:r>
                <a:t>can represent any computable probability distribution.</a:t>
              </a:r>
            </a:p>
          </p:txBody>
        </p:sp>
      </p:grpSp>
      <p:grpSp>
        <p:nvGrpSpPr>
          <p:cNvPr id="413" name="Google Shape;290;p43"/>
          <p:cNvGrpSpPr/>
          <p:nvPr/>
        </p:nvGrpSpPr>
        <p:grpSpPr>
          <a:xfrm>
            <a:off x="4688425" y="1026925"/>
            <a:ext cx="3536101" cy="1705500"/>
            <a:chOff x="0" y="0"/>
            <a:chExt cx="3536100" cy="1705499"/>
          </a:xfrm>
        </p:grpSpPr>
        <p:sp>
          <p:nvSpPr>
            <p:cNvPr id="411" name="Rectangle"/>
            <p:cNvSpPr/>
            <p:nvPr/>
          </p:nvSpPr>
          <p:spPr>
            <a:xfrm>
              <a:off x="-1" y="0"/>
              <a:ext cx="3536102" cy="1705500"/>
            </a:xfrm>
            <a:prstGeom prst="rect">
              <a:avLst/>
            </a:prstGeom>
            <a:solidFill>
              <a:srgbClr val="ADADAD"/>
            </a:solidFill>
            <a:ln w="9525" cap="flat">
              <a:solidFill>
                <a:srgbClr val="303030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lnSpc>
                  <a:spcPct val="115000"/>
                </a:lnSpc>
                <a:spcBef>
                  <a:spcPts val="1200"/>
                </a:spcBef>
                <a:defRPr sz="1200">
                  <a:solidFill>
                    <a:srgbClr val="212121"/>
                  </a:solidFill>
                </a:defRPr>
              </a:pPr>
              <a:endParaRPr/>
            </a:p>
          </p:txBody>
        </p:sp>
        <p:sp>
          <p:nvSpPr>
            <p:cNvPr id="412" name="Scalable…"/>
            <p:cNvSpPr txBox="1"/>
            <p:nvPr/>
          </p:nvSpPr>
          <p:spPr>
            <a:xfrm>
              <a:off x="4762" y="290410"/>
              <a:ext cx="3526576" cy="11246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/>
            <a:p>
              <a:pPr algn="ctr">
                <a:lnSpc>
                  <a:spcPct val="115000"/>
                </a:lnSpc>
                <a:defRPr sz="1800" b="1">
                  <a:solidFill>
                    <a:srgbClr val="212121"/>
                  </a:solidFill>
                </a:defRPr>
              </a:pPr>
              <a:r>
                <a:t>Scalable</a:t>
              </a:r>
            </a:p>
            <a:p>
              <a:pPr algn="ctr">
                <a:lnSpc>
                  <a:spcPct val="115000"/>
                </a:lnSpc>
                <a:spcBef>
                  <a:spcPts val="1200"/>
                </a:spcBef>
                <a:defRPr sz="1600">
                  <a:solidFill>
                    <a:srgbClr val="212121"/>
                  </a:solidFill>
                </a:defRPr>
              </a:pPr>
              <a:r>
                <a:t>scales to large data sets with little overhead</a:t>
              </a:r>
            </a:p>
          </p:txBody>
        </p:sp>
      </p:grpSp>
      <p:grpSp>
        <p:nvGrpSpPr>
          <p:cNvPr id="416" name="Google Shape;291;p43"/>
          <p:cNvGrpSpPr/>
          <p:nvPr/>
        </p:nvGrpSpPr>
        <p:grpSpPr>
          <a:xfrm>
            <a:off x="919474" y="2885475"/>
            <a:ext cx="3536102" cy="1705501"/>
            <a:chOff x="0" y="0"/>
            <a:chExt cx="3536100" cy="1705499"/>
          </a:xfrm>
        </p:grpSpPr>
        <p:sp>
          <p:nvSpPr>
            <p:cNvPr id="414" name="Rectangle"/>
            <p:cNvSpPr/>
            <p:nvPr/>
          </p:nvSpPr>
          <p:spPr>
            <a:xfrm>
              <a:off x="-1" y="0"/>
              <a:ext cx="3536102" cy="1705500"/>
            </a:xfrm>
            <a:prstGeom prst="rect">
              <a:avLst/>
            </a:prstGeom>
            <a:solidFill>
              <a:srgbClr val="ADADAD"/>
            </a:solidFill>
            <a:ln w="9525" cap="flat">
              <a:solidFill>
                <a:srgbClr val="303030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lnSpc>
                  <a:spcPct val="115000"/>
                </a:lnSpc>
                <a:spcBef>
                  <a:spcPts val="1200"/>
                </a:spcBef>
                <a:defRPr sz="1200">
                  <a:solidFill>
                    <a:srgbClr val="212121"/>
                  </a:solidFill>
                </a:defRPr>
              </a:pPr>
              <a:endParaRPr/>
            </a:p>
          </p:txBody>
        </p:sp>
        <p:sp>
          <p:nvSpPr>
            <p:cNvPr id="415" name="Minimal…"/>
            <p:cNvSpPr txBox="1"/>
            <p:nvPr/>
          </p:nvSpPr>
          <p:spPr>
            <a:xfrm>
              <a:off x="4762" y="290410"/>
              <a:ext cx="3526576" cy="11246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/>
            <a:p>
              <a:pPr algn="ctr">
                <a:lnSpc>
                  <a:spcPct val="115000"/>
                </a:lnSpc>
                <a:defRPr sz="1800" b="1">
                  <a:solidFill>
                    <a:srgbClr val="212121"/>
                  </a:solidFill>
                </a:defRPr>
              </a:pPr>
              <a:r>
                <a:t>Minimal</a:t>
              </a:r>
            </a:p>
            <a:p>
              <a:pPr algn="ctr">
                <a:lnSpc>
                  <a:spcPct val="115000"/>
                </a:lnSpc>
                <a:spcBef>
                  <a:spcPts val="1200"/>
                </a:spcBef>
                <a:defRPr sz="1600">
                  <a:solidFill>
                    <a:srgbClr val="212121"/>
                  </a:solidFill>
                </a:defRPr>
              </a:pPr>
              <a:r>
                <a:t>is implemented with a small core of powerful, composable abstractions</a:t>
              </a:r>
            </a:p>
          </p:txBody>
        </p:sp>
      </p:grpSp>
      <p:grpSp>
        <p:nvGrpSpPr>
          <p:cNvPr id="419" name="Google Shape;292;p43"/>
          <p:cNvGrpSpPr/>
          <p:nvPr/>
        </p:nvGrpSpPr>
        <p:grpSpPr>
          <a:xfrm>
            <a:off x="4688425" y="2885475"/>
            <a:ext cx="3536101" cy="1705501"/>
            <a:chOff x="0" y="0"/>
            <a:chExt cx="3536100" cy="1705499"/>
          </a:xfrm>
        </p:grpSpPr>
        <p:sp>
          <p:nvSpPr>
            <p:cNvPr id="417" name="Rectangle"/>
            <p:cNvSpPr/>
            <p:nvPr/>
          </p:nvSpPr>
          <p:spPr>
            <a:xfrm>
              <a:off x="-1" y="0"/>
              <a:ext cx="3536102" cy="1705500"/>
            </a:xfrm>
            <a:prstGeom prst="rect">
              <a:avLst/>
            </a:prstGeom>
            <a:solidFill>
              <a:srgbClr val="ADADAD"/>
            </a:solidFill>
            <a:ln w="9525" cap="flat">
              <a:solidFill>
                <a:srgbClr val="303030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lnSpc>
                  <a:spcPct val="115000"/>
                </a:lnSpc>
                <a:spcBef>
                  <a:spcPts val="1200"/>
                </a:spcBef>
                <a:defRPr sz="1200">
                  <a:solidFill>
                    <a:srgbClr val="212121"/>
                  </a:solidFill>
                </a:defRPr>
              </a:pPr>
              <a:endParaRPr/>
            </a:p>
          </p:txBody>
        </p:sp>
        <p:sp>
          <p:nvSpPr>
            <p:cNvPr id="418" name="Flexible…"/>
            <p:cNvSpPr txBox="1"/>
            <p:nvPr/>
          </p:nvSpPr>
          <p:spPr>
            <a:xfrm>
              <a:off x="4762" y="290410"/>
              <a:ext cx="3526576" cy="11246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/>
            <a:p>
              <a:pPr algn="ctr">
                <a:lnSpc>
                  <a:spcPct val="115000"/>
                </a:lnSpc>
                <a:defRPr sz="1800" b="1">
                  <a:solidFill>
                    <a:srgbClr val="212121"/>
                  </a:solidFill>
                </a:defRPr>
              </a:pPr>
              <a:r>
                <a:t>Flexible</a:t>
              </a:r>
            </a:p>
            <a:p>
              <a:pPr algn="ctr">
                <a:lnSpc>
                  <a:spcPct val="115000"/>
                </a:lnSpc>
                <a:spcBef>
                  <a:spcPts val="1200"/>
                </a:spcBef>
                <a:defRPr sz="1600">
                  <a:solidFill>
                    <a:srgbClr val="212121"/>
                  </a:solidFill>
                </a:defRPr>
              </a:pPr>
              <a:r>
                <a:t>aims for automation when you want it, control when you need it</a:t>
              </a:r>
            </a:p>
          </p:txBody>
        </p:sp>
      </p:grpSp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297;p44"/>
          <p:cNvSpPr txBox="1">
            <a:spLocks noGrp="1"/>
          </p:cNvSpPr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</p:spPr>
        <p:txBody>
          <a:bodyPr/>
          <a:lstStyle>
            <a:lvl1pPr>
              <a:defRPr sz="2500"/>
            </a:lvl1pPr>
          </a:lstStyle>
          <a:p>
            <a:r>
              <a:t>Basics of Pyro</a:t>
            </a:r>
          </a:p>
        </p:txBody>
      </p:sp>
      <p:sp>
        <p:nvSpPr>
          <p:cNvPr id="422" name="Google Shape;298;p44"/>
          <p:cNvSpPr txBox="1"/>
          <p:nvPr/>
        </p:nvSpPr>
        <p:spPr>
          <a:xfrm>
            <a:off x="311700" y="1729238"/>
            <a:ext cx="2519100" cy="5797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lnSpc>
                <a:spcPct val="75000"/>
              </a:lnSpc>
              <a:defRPr sz="1000">
                <a:solidFill>
                  <a:srgbClr val="ADADAD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x = dist.Normal(0,1).sample()</a:t>
            </a:r>
          </a:p>
          <a:p>
            <a:pPr>
              <a:lnSpc>
                <a:spcPct val="75000"/>
              </a:lnSpc>
              <a:spcBef>
                <a:spcPts val="1200"/>
              </a:spcBef>
              <a:defRPr sz="1000">
                <a:solidFill>
                  <a:srgbClr val="ADADAD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y = dist.Normal(x,1).sample()</a:t>
            </a:r>
          </a:p>
        </p:txBody>
      </p:sp>
      <p:pic>
        <p:nvPicPr>
          <p:cNvPr id="423" name="MathEquation,#ffffffGoogle Shape;299;p44" descr="MathEquation,#ffffffGoogle Shape;299;p4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1771" y="1729226"/>
            <a:ext cx="971777" cy="241743"/>
          </a:xfrm>
          <a:prstGeom prst="rect">
            <a:avLst/>
          </a:prstGeom>
          <a:ln w="12700">
            <a:miter lim="400000"/>
          </a:ln>
        </p:spPr>
      </p:pic>
      <p:pic>
        <p:nvPicPr>
          <p:cNvPr id="424" name="MathEquation,#ffffffGoogle Shape;300;p44" descr="MathEquation,#ffffffGoogle Shape;300;p4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6024" y="2024371"/>
            <a:ext cx="1137537" cy="241743"/>
          </a:xfrm>
          <a:prstGeom prst="rect">
            <a:avLst/>
          </a:prstGeom>
          <a:ln w="12700">
            <a:miter lim="400000"/>
          </a:ln>
        </p:spPr>
      </p:pic>
      <p:sp>
        <p:nvSpPr>
          <p:cNvPr id="425" name="Google Shape;301;p44"/>
          <p:cNvSpPr txBox="1"/>
          <p:nvPr/>
        </p:nvSpPr>
        <p:spPr>
          <a:xfrm>
            <a:off x="4548075" y="1729250"/>
            <a:ext cx="4146301" cy="3225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>
            <a:lvl1pPr>
              <a:spcBef>
                <a:spcPts val="1200"/>
              </a:spcBef>
              <a:defRPr sz="1000">
                <a:solidFill>
                  <a:srgbClr val="ADADAD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pyro.sample("obs",dist.Normal(mean,sigma),obs=data)</a:t>
            </a:r>
          </a:p>
        </p:txBody>
      </p:sp>
      <p:sp>
        <p:nvSpPr>
          <p:cNvPr id="426" name="Google Shape;302;p44"/>
          <p:cNvSpPr txBox="1"/>
          <p:nvPr/>
        </p:nvSpPr>
        <p:spPr>
          <a:xfrm>
            <a:off x="349649" y="1203050"/>
            <a:ext cx="3897302" cy="340205"/>
          </a:xfrm>
          <a:prstGeom prst="rect">
            <a:avLst/>
          </a:prstGeom>
          <a:ln>
            <a:solidFill>
              <a:srgbClr val="FFFFFF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lnSpc>
                <a:spcPct val="115000"/>
              </a:lnSpc>
              <a:spcBef>
                <a:spcPts val="1200"/>
              </a:spcBef>
              <a:defRPr sz="1100" b="1">
                <a:solidFill>
                  <a:srgbClr val="ADADAD"/>
                </a:solidFill>
              </a:defRPr>
            </a:lvl1pPr>
          </a:lstStyle>
          <a:p>
            <a:r>
              <a:t>Sampling</a:t>
            </a:r>
          </a:p>
        </p:txBody>
      </p:sp>
      <p:sp>
        <p:nvSpPr>
          <p:cNvPr id="427" name="Google Shape;303;p44"/>
          <p:cNvSpPr txBox="1"/>
          <p:nvPr/>
        </p:nvSpPr>
        <p:spPr>
          <a:xfrm>
            <a:off x="4672574" y="1203038"/>
            <a:ext cx="3897301" cy="340205"/>
          </a:xfrm>
          <a:prstGeom prst="rect">
            <a:avLst/>
          </a:prstGeom>
          <a:ln>
            <a:solidFill>
              <a:srgbClr val="FFFFFF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lnSpc>
                <a:spcPct val="115000"/>
              </a:lnSpc>
              <a:spcBef>
                <a:spcPts val="1200"/>
              </a:spcBef>
              <a:defRPr sz="1100" b="1">
                <a:solidFill>
                  <a:srgbClr val="ADADAD"/>
                </a:solidFill>
              </a:defRPr>
            </a:lvl1pPr>
          </a:lstStyle>
          <a:p>
            <a:r>
              <a:t>Conditioning on data</a:t>
            </a:r>
          </a:p>
        </p:txBody>
      </p:sp>
      <p:sp>
        <p:nvSpPr>
          <p:cNvPr id="428" name="Google Shape;304;p44"/>
          <p:cNvSpPr txBox="1"/>
          <p:nvPr/>
        </p:nvSpPr>
        <p:spPr>
          <a:xfrm>
            <a:off x="2452036" y="2619175"/>
            <a:ext cx="3897302" cy="340205"/>
          </a:xfrm>
          <a:prstGeom prst="rect">
            <a:avLst/>
          </a:prstGeom>
          <a:ln>
            <a:solidFill>
              <a:srgbClr val="FFFFFF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lnSpc>
                <a:spcPct val="115000"/>
              </a:lnSpc>
              <a:spcBef>
                <a:spcPts val="1200"/>
              </a:spcBef>
              <a:defRPr sz="1100" b="1">
                <a:solidFill>
                  <a:srgbClr val="ADADAD"/>
                </a:solidFill>
              </a:defRPr>
            </a:lvl1pPr>
          </a:lstStyle>
          <a:p>
            <a:r>
              <a:t>Conditional independence</a:t>
            </a:r>
          </a:p>
        </p:txBody>
      </p:sp>
      <p:sp>
        <p:nvSpPr>
          <p:cNvPr id="429" name="Google Shape;305;p44"/>
          <p:cNvSpPr txBox="1"/>
          <p:nvPr/>
        </p:nvSpPr>
        <p:spPr>
          <a:xfrm>
            <a:off x="2098949" y="3093788"/>
            <a:ext cx="4946102" cy="5797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lnSpc>
                <a:spcPct val="75000"/>
              </a:lnSpc>
              <a:defRPr sz="1000">
                <a:solidFill>
                  <a:srgbClr val="ADADAD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with pyro.plate("data", len(data)):</a:t>
            </a:r>
          </a:p>
          <a:p>
            <a:pPr>
              <a:lnSpc>
                <a:spcPct val="75000"/>
              </a:lnSpc>
              <a:spcBef>
                <a:spcPts val="1200"/>
              </a:spcBef>
              <a:defRPr sz="1000">
                <a:solidFill>
                  <a:srgbClr val="ADADAD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return pyro.sample("obs",dist.Normal(mean,sigma),obs=data)</a:t>
            </a:r>
          </a:p>
        </p:txBody>
      </p:sp>
      <p:sp>
        <p:nvSpPr>
          <p:cNvPr id="430" name="Google Shape;306;p44"/>
          <p:cNvSpPr txBox="1"/>
          <p:nvPr/>
        </p:nvSpPr>
        <p:spPr>
          <a:xfrm>
            <a:off x="895175" y="4479399"/>
            <a:ext cx="7011000" cy="3225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>
            <a:lvl1pPr>
              <a:spcBef>
                <a:spcPts val="1200"/>
              </a:spcBef>
              <a:defRPr sz="1000">
                <a:solidFill>
                  <a:srgbClr val="ADADAD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    sigma = pyro.param("sigma", lambda: torch.ones(()), constraint=constraints.positive)</a:t>
            </a:r>
          </a:p>
        </p:txBody>
      </p:sp>
      <p:sp>
        <p:nvSpPr>
          <p:cNvPr id="431" name="Google Shape;307;p44"/>
          <p:cNvSpPr txBox="1"/>
          <p:nvPr/>
        </p:nvSpPr>
        <p:spPr>
          <a:xfrm>
            <a:off x="2452036" y="4016249"/>
            <a:ext cx="3897302" cy="340206"/>
          </a:xfrm>
          <a:prstGeom prst="rect">
            <a:avLst/>
          </a:prstGeom>
          <a:ln>
            <a:solidFill>
              <a:srgbClr val="FFFFFF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lnSpc>
                <a:spcPct val="115000"/>
              </a:lnSpc>
              <a:spcBef>
                <a:spcPts val="1200"/>
              </a:spcBef>
              <a:defRPr sz="1100" b="1">
                <a:solidFill>
                  <a:srgbClr val="ADADAD"/>
                </a:solidFill>
              </a:defRPr>
            </a:lvl1pPr>
          </a:lstStyle>
          <a:p>
            <a:r>
              <a:t>Parameters and constraints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"/>
                            </p:stCondLst>
                            <p:childTnLst>
                              <p:par>
                                <p:cTn id="9" presetID="10" presetClass="entr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"/>
                                        <p:tgtEl>
                                          <p:spTgt spid="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"/>
                            </p:stCondLst>
                            <p:childTnLst>
                              <p:par>
                                <p:cTn id="18" presetID="10" presetClass="entr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"/>
                            </p:stCondLst>
                            <p:childTnLst>
                              <p:par>
                                <p:cTn id="27" presetID="10" presetClass="entr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5" grpId="2" animBg="1" advAuto="0"/>
      <p:bldP spid="427" grpId="1" animBg="1" advAuto="0"/>
      <p:bldP spid="428" grpId="3" animBg="1" advAuto="0"/>
      <p:bldP spid="429" grpId="4" animBg="1" advAuto="0"/>
      <p:bldP spid="430" grpId="6" animBg="1" advAuto="0"/>
      <p:bldP spid="431" grpId="5" animBg="1" advAuto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74;p16"/>
          <p:cNvSpPr txBox="1">
            <a:spLocks noGrp="1"/>
          </p:cNvSpPr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</p:spPr>
        <p:txBody>
          <a:bodyPr/>
          <a:lstStyle>
            <a:lvl1pPr>
              <a:defRPr sz="2500"/>
            </a:lvl1pPr>
          </a:lstStyle>
          <a:p>
            <a:r>
              <a:t>Data in neuroscience</a:t>
            </a:r>
          </a:p>
        </p:txBody>
      </p:sp>
      <p:pic>
        <p:nvPicPr>
          <p:cNvPr id="137" name="Google Shape;75;p16" descr="Google Shape;75;p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675" y="1271500"/>
            <a:ext cx="8050649" cy="2818301"/>
          </a:xfrm>
          <a:prstGeom prst="rect">
            <a:avLst/>
          </a:prstGeom>
          <a:ln w="12700">
            <a:miter lim="400000"/>
          </a:ln>
        </p:spPr>
      </p:pic>
      <p:sp>
        <p:nvSpPr>
          <p:cNvPr id="138" name="Google Shape;76;p16"/>
          <p:cNvSpPr txBox="1"/>
          <p:nvPr/>
        </p:nvSpPr>
        <p:spPr>
          <a:xfrm>
            <a:off x="3843287" y="4275625"/>
            <a:ext cx="1457401" cy="3802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u="sng">
                <a:solidFill>
                  <a:schemeClr val="accent5"/>
                </a:solidFill>
                <a:uFill>
                  <a:solidFill>
                    <a:schemeClr val="accent5"/>
                  </a:solidFill>
                </a:uFill>
                <a:hlinkClick r:id="rId3"/>
              </a:defRPr>
            </a:lvl1pPr>
          </a:lstStyle>
          <a:p>
            <a:pPr>
              <a:defRPr>
                <a:uFillTx/>
              </a:defRPr>
            </a:pPr>
            <a:r>
              <a:rPr>
                <a:uFill>
                  <a:solidFill>
                    <a:schemeClr val="accent5"/>
                  </a:solidFill>
                </a:uFill>
                <a:hlinkClick r:id="rId3"/>
              </a:rPr>
              <a:t>Urai et al, 2021</a:t>
            </a:r>
          </a:p>
        </p:txBody>
      </p:sp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312;p45"/>
          <p:cNvSpPr/>
          <p:nvPr/>
        </p:nvSpPr>
        <p:spPr>
          <a:xfrm>
            <a:off x="1030049" y="1291850"/>
            <a:ext cx="7083902" cy="3419400"/>
          </a:xfrm>
          <a:prstGeom prst="rect">
            <a:avLst/>
          </a:prstGeom>
          <a:solidFill>
            <a:srgbClr val="FFFFFF"/>
          </a:solidFill>
          <a:ln>
            <a:solidFill>
              <a:srgbClr val="303030"/>
            </a:solidFill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34" name="Google Shape;313;p45"/>
          <p:cNvSpPr txBox="1">
            <a:spLocks noGrp="1"/>
          </p:cNvSpPr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</p:spPr>
        <p:txBody>
          <a:bodyPr/>
          <a:lstStyle>
            <a:lvl1pPr>
              <a:defRPr sz="2500"/>
            </a:lvl1pPr>
          </a:lstStyle>
          <a:p>
            <a:r>
              <a:t>Basics of Pyro</a:t>
            </a:r>
          </a:p>
        </p:txBody>
      </p:sp>
      <p:sp>
        <p:nvSpPr>
          <p:cNvPr id="435" name="Google Shape;314;p45"/>
          <p:cNvSpPr txBox="1"/>
          <p:nvPr/>
        </p:nvSpPr>
        <p:spPr>
          <a:xfrm>
            <a:off x="1405262" y="3008950"/>
            <a:ext cx="6434702" cy="14528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defRPr sz="900">
                <a:solidFill>
                  <a:srgbClr val="40404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a </a:t>
            </a:r>
            <a:r>
              <a:rPr>
                <a:solidFill>
                  <a:srgbClr val="666666"/>
                </a:solidFill>
              </a:rPr>
              <a:t>=</a:t>
            </a:r>
            <a:r>
              <a:t> pyro</a:t>
            </a:r>
            <a:r>
              <a:rPr>
                <a:solidFill>
                  <a:srgbClr val="666666"/>
                </a:solidFill>
              </a:rPr>
              <a:t>.</a:t>
            </a:r>
            <a:r>
              <a:t>sample(</a:t>
            </a:r>
            <a:r>
              <a:rPr>
                <a:solidFill>
                  <a:srgbClr val="4070A0"/>
                </a:solidFill>
              </a:rPr>
              <a:t>"a"</a:t>
            </a:r>
            <a:r>
              <a:t>, dist</a:t>
            </a:r>
            <a:r>
              <a:rPr>
                <a:solidFill>
                  <a:srgbClr val="666666"/>
                </a:solidFill>
              </a:rPr>
              <a:t>.</a:t>
            </a:r>
            <a:r>
              <a:t>Normal(</a:t>
            </a:r>
            <a:r>
              <a:rPr>
                <a:solidFill>
                  <a:srgbClr val="208050"/>
                </a:solidFill>
              </a:rPr>
              <a:t>0.</a:t>
            </a:r>
            <a:r>
              <a:t>, </a:t>
            </a:r>
            <a:r>
              <a:rPr>
                <a:solidFill>
                  <a:srgbClr val="208050"/>
                </a:solidFill>
              </a:rPr>
              <a:t>10.</a:t>
            </a:r>
            <a:r>
              <a:t>))</a:t>
            </a:r>
          </a:p>
          <a:p>
            <a:pPr>
              <a:defRPr sz="900">
                <a:solidFill>
                  <a:srgbClr val="40404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b_a </a:t>
            </a:r>
            <a:r>
              <a:rPr>
                <a:solidFill>
                  <a:srgbClr val="666666"/>
                </a:solidFill>
              </a:rPr>
              <a:t>=</a:t>
            </a:r>
            <a:r>
              <a:t> pyro</a:t>
            </a:r>
            <a:r>
              <a:rPr>
                <a:solidFill>
                  <a:srgbClr val="666666"/>
                </a:solidFill>
              </a:rPr>
              <a:t>.</a:t>
            </a:r>
            <a:r>
              <a:t>sample(</a:t>
            </a:r>
            <a:r>
              <a:rPr>
                <a:solidFill>
                  <a:srgbClr val="4070A0"/>
                </a:solidFill>
              </a:rPr>
              <a:t>"bA"</a:t>
            </a:r>
            <a:r>
              <a:t>, dist</a:t>
            </a:r>
            <a:r>
              <a:rPr>
                <a:solidFill>
                  <a:srgbClr val="666666"/>
                </a:solidFill>
              </a:rPr>
              <a:t>.</a:t>
            </a:r>
            <a:r>
              <a:t>Normal(</a:t>
            </a:r>
            <a:r>
              <a:rPr>
                <a:solidFill>
                  <a:srgbClr val="208050"/>
                </a:solidFill>
              </a:rPr>
              <a:t>0.</a:t>
            </a:r>
            <a:r>
              <a:t>, </a:t>
            </a:r>
            <a:r>
              <a:rPr>
                <a:solidFill>
                  <a:srgbClr val="208050"/>
                </a:solidFill>
              </a:rPr>
              <a:t>1.</a:t>
            </a:r>
            <a:r>
              <a:t>))</a:t>
            </a:r>
          </a:p>
          <a:p>
            <a:pPr>
              <a:defRPr sz="900">
                <a:solidFill>
                  <a:srgbClr val="40404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b_r </a:t>
            </a:r>
            <a:r>
              <a:rPr>
                <a:solidFill>
                  <a:srgbClr val="666666"/>
                </a:solidFill>
              </a:rPr>
              <a:t>=</a:t>
            </a:r>
            <a:r>
              <a:t> pyro</a:t>
            </a:r>
            <a:r>
              <a:rPr>
                <a:solidFill>
                  <a:srgbClr val="666666"/>
                </a:solidFill>
              </a:rPr>
              <a:t>.</a:t>
            </a:r>
            <a:r>
              <a:t>sample(</a:t>
            </a:r>
            <a:r>
              <a:rPr>
                <a:solidFill>
                  <a:srgbClr val="4070A0"/>
                </a:solidFill>
              </a:rPr>
              <a:t>"bR"</a:t>
            </a:r>
            <a:r>
              <a:t>, dist</a:t>
            </a:r>
            <a:r>
              <a:rPr>
                <a:solidFill>
                  <a:srgbClr val="666666"/>
                </a:solidFill>
              </a:rPr>
              <a:t>.</a:t>
            </a:r>
            <a:r>
              <a:t>Normal(</a:t>
            </a:r>
            <a:r>
              <a:rPr>
                <a:solidFill>
                  <a:srgbClr val="208050"/>
                </a:solidFill>
              </a:rPr>
              <a:t>0.</a:t>
            </a:r>
            <a:r>
              <a:t>, </a:t>
            </a:r>
            <a:r>
              <a:rPr>
                <a:solidFill>
                  <a:srgbClr val="208050"/>
                </a:solidFill>
              </a:rPr>
              <a:t>1.</a:t>
            </a:r>
            <a:r>
              <a:t>))</a:t>
            </a:r>
          </a:p>
          <a:p>
            <a:pPr>
              <a:defRPr sz="900">
                <a:solidFill>
                  <a:srgbClr val="40404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b_ar </a:t>
            </a:r>
            <a:r>
              <a:rPr>
                <a:solidFill>
                  <a:srgbClr val="666666"/>
                </a:solidFill>
              </a:rPr>
              <a:t>=</a:t>
            </a:r>
            <a:r>
              <a:t> pyro</a:t>
            </a:r>
            <a:r>
              <a:rPr>
                <a:solidFill>
                  <a:srgbClr val="666666"/>
                </a:solidFill>
              </a:rPr>
              <a:t>.</a:t>
            </a:r>
            <a:r>
              <a:t>sample(</a:t>
            </a:r>
            <a:r>
              <a:rPr>
                <a:solidFill>
                  <a:srgbClr val="4070A0"/>
                </a:solidFill>
              </a:rPr>
              <a:t>"bAR"</a:t>
            </a:r>
            <a:r>
              <a:t>, dist</a:t>
            </a:r>
            <a:r>
              <a:rPr>
                <a:solidFill>
                  <a:srgbClr val="666666"/>
                </a:solidFill>
              </a:rPr>
              <a:t>.</a:t>
            </a:r>
            <a:r>
              <a:t>Normal(</a:t>
            </a:r>
            <a:r>
              <a:rPr>
                <a:solidFill>
                  <a:srgbClr val="208050"/>
                </a:solidFill>
              </a:rPr>
              <a:t>0.</a:t>
            </a:r>
            <a:r>
              <a:t>, </a:t>
            </a:r>
            <a:r>
              <a:rPr>
                <a:solidFill>
                  <a:srgbClr val="208050"/>
                </a:solidFill>
              </a:rPr>
              <a:t>1.</a:t>
            </a:r>
            <a:r>
              <a:t>))</a:t>
            </a:r>
          </a:p>
          <a:p>
            <a:pPr>
              <a:defRPr sz="900">
                <a:solidFill>
                  <a:srgbClr val="40404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sigma </a:t>
            </a:r>
            <a:r>
              <a:rPr>
                <a:solidFill>
                  <a:srgbClr val="666666"/>
                </a:solidFill>
              </a:rPr>
              <a:t>=</a:t>
            </a:r>
            <a:r>
              <a:t> pyro</a:t>
            </a:r>
            <a:r>
              <a:rPr>
                <a:solidFill>
                  <a:srgbClr val="666666"/>
                </a:solidFill>
              </a:rPr>
              <a:t>.</a:t>
            </a:r>
            <a:r>
              <a:t>sample(</a:t>
            </a:r>
            <a:r>
              <a:rPr>
                <a:solidFill>
                  <a:srgbClr val="4070A0"/>
                </a:solidFill>
              </a:rPr>
              <a:t>"sigma"</a:t>
            </a:r>
            <a:r>
              <a:t>, dist</a:t>
            </a:r>
            <a:r>
              <a:rPr>
                <a:solidFill>
                  <a:srgbClr val="666666"/>
                </a:solidFill>
              </a:rPr>
              <a:t>.</a:t>
            </a:r>
            <a:r>
              <a:t>Uniform(</a:t>
            </a:r>
            <a:r>
              <a:rPr>
                <a:solidFill>
                  <a:srgbClr val="208050"/>
                </a:solidFill>
              </a:rPr>
              <a:t>0.</a:t>
            </a:r>
            <a:r>
              <a:t>, </a:t>
            </a:r>
            <a:r>
              <a:rPr>
                <a:solidFill>
                  <a:srgbClr val="208050"/>
                </a:solidFill>
              </a:rPr>
              <a:t>10.</a:t>
            </a:r>
            <a:r>
              <a:t>))</a:t>
            </a:r>
          </a:p>
          <a:p>
            <a:pPr>
              <a:defRPr>
                <a:solidFill>
                  <a:srgbClr val="000000"/>
                </a:solidFill>
              </a:defRPr>
            </a:pPr>
            <a:endParaRPr sz="900">
              <a:solidFill>
                <a:srgbClr val="40404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defRPr sz="900">
                <a:solidFill>
                  <a:srgbClr val="40404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mean </a:t>
            </a:r>
            <a:r>
              <a:rPr>
                <a:solidFill>
                  <a:srgbClr val="666666"/>
                </a:solidFill>
              </a:rPr>
              <a:t>=</a:t>
            </a:r>
            <a:r>
              <a:t> a </a:t>
            </a:r>
            <a:r>
              <a:rPr>
                <a:solidFill>
                  <a:srgbClr val="666666"/>
                </a:solidFill>
              </a:rPr>
              <a:t>+ </a:t>
            </a:r>
            <a:r>
              <a:t>b_a</a:t>
            </a:r>
            <a:r>
              <a:rPr>
                <a:solidFill>
                  <a:srgbClr val="666666"/>
                </a:solidFill>
              </a:rPr>
              <a:t>*</a:t>
            </a:r>
            <a:r>
              <a:t>is_cont_africa </a:t>
            </a:r>
            <a:r>
              <a:rPr>
                <a:solidFill>
                  <a:srgbClr val="666666"/>
                </a:solidFill>
              </a:rPr>
              <a:t>+ </a:t>
            </a:r>
            <a:r>
              <a:t>b_r</a:t>
            </a:r>
            <a:r>
              <a:rPr>
                <a:solidFill>
                  <a:srgbClr val="666666"/>
                </a:solidFill>
              </a:rPr>
              <a:t>*</a:t>
            </a:r>
            <a:r>
              <a:t>ruggedness </a:t>
            </a:r>
            <a:r>
              <a:rPr>
                <a:solidFill>
                  <a:srgbClr val="666666"/>
                </a:solidFill>
              </a:rPr>
              <a:t>+ </a:t>
            </a:r>
            <a:r>
              <a:t>b_ar</a:t>
            </a:r>
            <a:r>
              <a:rPr>
                <a:solidFill>
                  <a:srgbClr val="666666"/>
                </a:solidFill>
              </a:rPr>
              <a:t>*</a:t>
            </a:r>
            <a:r>
              <a:t>is_cont_africa</a:t>
            </a:r>
            <a:r>
              <a:rPr>
                <a:solidFill>
                  <a:srgbClr val="666666"/>
                </a:solidFill>
              </a:rPr>
              <a:t>*</a:t>
            </a:r>
            <a:r>
              <a:t>ruggedness</a:t>
            </a:r>
          </a:p>
          <a:p>
            <a:pPr>
              <a:defRPr>
                <a:solidFill>
                  <a:srgbClr val="000000"/>
                </a:solidFill>
              </a:defRPr>
            </a:pPr>
            <a:endParaRPr sz="900">
              <a:solidFill>
                <a:srgbClr val="40404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defRPr sz="900" b="1">
                <a:solidFill>
                  <a:srgbClr val="00702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with</a:t>
            </a:r>
            <a:r>
              <a:rPr b="0">
                <a:solidFill>
                  <a:srgbClr val="404040"/>
                </a:solidFill>
              </a:rPr>
              <a:t> pyro</a:t>
            </a:r>
            <a:r>
              <a:rPr b="0">
                <a:solidFill>
                  <a:srgbClr val="666666"/>
                </a:solidFill>
              </a:rPr>
              <a:t>.</a:t>
            </a:r>
            <a:r>
              <a:rPr b="0">
                <a:solidFill>
                  <a:srgbClr val="404040"/>
                </a:solidFill>
              </a:rPr>
              <a:t>plate(</a:t>
            </a:r>
            <a:r>
              <a:rPr b="0">
                <a:solidFill>
                  <a:srgbClr val="4070A0"/>
                </a:solidFill>
              </a:rPr>
              <a:t>"data"</a:t>
            </a:r>
            <a:r>
              <a:rPr b="0">
                <a:solidFill>
                  <a:srgbClr val="404040"/>
                </a:solidFill>
              </a:rPr>
              <a:t>, </a:t>
            </a:r>
            <a:r>
              <a:rPr b="0"/>
              <a:t>len</a:t>
            </a:r>
            <a:r>
              <a:rPr b="0">
                <a:solidFill>
                  <a:srgbClr val="404040"/>
                </a:solidFill>
              </a:rPr>
              <a:t>(ruggedness)):</a:t>
            </a:r>
            <a:endParaRPr>
              <a:solidFill>
                <a:srgbClr val="404040"/>
              </a:solidFill>
            </a:endParaRPr>
          </a:p>
          <a:p>
            <a:pPr>
              <a:defRPr sz="900">
                <a:solidFill>
                  <a:srgbClr val="40404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    </a:t>
            </a:r>
            <a:r>
              <a:rPr b="1">
                <a:solidFill>
                  <a:srgbClr val="007020"/>
                </a:solidFill>
              </a:rPr>
              <a:t>return</a:t>
            </a:r>
            <a:r>
              <a:t> pyro</a:t>
            </a:r>
            <a:r>
              <a:rPr>
                <a:solidFill>
                  <a:srgbClr val="666666"/>
                </a:solidFill>
              </a:rPr>
              <a:t>.</a:t>
            </a:r>
            <a:r>
              <a:t>sample(</a:t>
            </a:r>
            <a:r>
              <a:rPr>
                <a:solidFill>
                  <a:srgbClr val="4070A0"/>
                </a:solidFill>
              </a:rPr>
              <a:t>"obs"</a:t>
            </a:r>
            <a:r>
              <a:t>, dist</a:t>
            </a:r>
            <a:r>
              <a:rPr>
                <a:solidFill>
                  <a:srgbClr val="666666"/>
                </a:solidFill>
              </a:rPr>
              <a:t>.</a:t>
            </a:r>
            <a:r>
              <a:t>Normal(mean, sigma), obs</a:t>
            </a:r>
            <a:r>
              <a:rPr>
                <a:solidFill>
                  <a:srgbClr val="666666"/>
                </a:solidFill>
              </a:rPr>
              <a:t>=</a:t>
            </a:r>
            <a:r>
              <a:t>log_gdp)</a:t>
            </a:r>
          </a:p>
        </p:txBody>
      </p:sp>
      <p:pic>
        <p:nvPicPr>
          <p:cNvPr id="436" name="Google Shape;315;p45" descr="Google Shape;315;p4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3538" y="1532813"/>
            <a:ext cx="3076901" cy="132415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Rectangle"/>
          <p:cNvSpPr/>
          <p:nvPr/>
        </p:nvSpPr>
        <p:spPr>
          <a:xfrm>
            <a:off x="3175389" y="1592986"/>
            <a:ext cx="2929382" cy="1507555"/>
          </a:xfrm>
          <a:prstGeom prst="rect">
            <a:avLst/>
          </a:prstGeom>
          <a:solidFill>
            <a:srgbClr val="000000">
              <a:alpha val="24881"/>
            </a:srgbClr>
          </a:solidFill>
          <a:ln w="12700">
            <a:miter lim="400000"/>
          </a:ln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81;p17"/>
          <p:cNvSpPr txBox="1">
            <a:spLocks noGrp="1"/>
          </p:cNvSpPr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</p:spPr>
        <p:txBody>
          <a:bodyPr/>
          <a:lstStyle>
            <a:lvl1pPr>
              <a:defRPr sz="2500"/>
            </a:lvl1pPr>
          </a:lstStyle>
          <a:p>
            <a:r>
              <a:t>Data in neuroscience</a:t>
            </a:r>
          </a:p>
        </p:txBody>
      </p:sp>
      <p:pic>
        <p:nvPicPr>
          <p:cNvPr id="141" name="Google Shape;82;p17" descr="Google Shape;82;p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9699" y="1323560"/>
            <a:ext cx="4964602" cy="2496376"/>
          </a:xfrm>
          <a:prstGeom prst="rect">
            <a:avLst/>
          </a:prstGeom>
          <a:ln w="12700">
            <a:miter lim="400000"/>
          </a:ln>
        </p:spPr>
      </p:pic>
      <p:sp>
        <p:nvSpPr>
          <p:cNvPr id="142" name="Google Shape;83;p17"/>
          <p:cNvSpPr txBox="1"/>
          <p:nvPr/>
        </p:nvSpPr>
        <p:spPr>
          <a:xfrm>
            <a:off x="3072000" y="3961450"/>
            <a:ext cx="3000001" cy="3802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u="sng">
                <a:solidFill>
                  <a:schemeClr val="accent5"/>
                </a:solidFill>
                <a:uFill>
                  <a:solidFill>
                    <a:schemeClr val="accent5"/>
                  </a:solidFill>
                </a:uFill>
                <a:hlinkClick r:id="rId3"/>
              </a:defRPr>
            </a:lvl1pPr>
          </a:lstStyle>
          <a:p>
            <a:pPr>
              <a:defRPr>
                <a:uFillTx/>
              </a:defRPr>
            </a:pPr>
            <a:r>
              <a:rPr>
                <a:uFill>
                  <a:solidFill>
                    <a:schemeClr val="accent5"/>
                  </a:solidFill>
                </a:uFill>
                <a:hlinkClick r:id="rId3"/>
              </a:rPr>
              <a:t>Litwin-Kumar 2019</a:t>
            </a:r>
          </a:p>
        </p:txBody>
      </p:sp>
      <p:sp>
        <p:nvSpPr>
          <p:cNvPr id="143" name="Google Shape;84;p17"/>
          <p:cNvSpPr txBox="1"/>
          <p:nvPr/>
        </p:nvSpPr>
        <p:spPr>
          <a:xfrm>
            <a:off x="2482050" y="4503199"/>
            <a:ext cx="4179900" cy="451598"/>
          </a:xfrm>
          <a:prstGeom prst="rect">
            <a:avLst/>
          </a:prstGeom>
          <a:ln>
            <a:solidFill>
              <a:srgbClr val="FF000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lnSpc>
                <a:spcPct val="115000"/>
              </a:lnSpc>
              <a:spcBef>
                <a:spcPts val="1200"/>
              </a:spcBef>
              <a:defRPr sz="1800">
                <a:solidFill>
                  <a:srgbClr val="FF0000"/>
                </a:solidFill>
              </a:defRPr>
            </a:lvl1pPr>
          </a:lstStyle>
          <a:p>
            <a:r>
              <a:t>What data do you work with?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" grpId="1" animBg="1" advAuto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89;p18"/>
          <p:cNvSpPr txBox="1">
            <a:spLocks noGrp="1"/>
          </p:cNvSpPr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</p:spPr>
        <p:txBody>
          <a:bodyPr/>
          <a:lstStyle/>
          <a:p>
            <a:r>
              <a:t>High dimensional</a:t>
            </a:r>
          </a:p>
          <a:p>
            <a:pPr marL="914400" lvl="1" indent="-317500">
              <a:buSzPts val="1400"/>
              <a:defRPr sz="1400"/>
            </a:pPr>
            <a:r>
              <a:t>Images or videos, recordings from many neurons</a:t>
            </a:r>
          </a:p>
          <a:p>
            <a:r>
              <a:t>Dynamic, functions of time</a:t>
            </a:r>
          </a:p>
          <a:p>
            <a:r>
              <a:t>Interacting nodes</a:t>
            </a:r>
          </a:p>
          <a:p>
            <a:pPr marL="914400" lvl="1" indent="-317500">
              <a:buSzPts val="1400"/>
              <a:defRPr sz="1400"/>
            </a:pPr>
            <a:r>
              <a:t>In the level of proteins, cells, regions, etc.</a:t>
            </a:r>
          </a:p>
          <a:p>
            <a:r>
              <a:t>Multiple levels</a:t>
            </a:r>
          </a:p>
          <a:p>
            <a:pPr marL="914400" lvl="1" indent="-317500">
              <a:buSzPts val="1400"/>
              <a:defRPr sz="1400"/>
            </a:pPr>
            <a:r>
              <a:t>Proteins and genes &gt; Cell organelles &gt; Single neuron morphology and function &gt; Dendritic and axonal computations &gt; Neural circuits &gt; Brain regions &gt; Behavior</a:t>
            </a:r>
          </a:p>
        </p:txBody>
      </p:sp>
      <p:sp>
        <p:nvSpPr>
          <p:cNvPr id="146" name="Google Shape;90;p18"/>
          <p:cNvSpPr txBox="1">
            <a:spLocks noGrp="1"/>
          </p:cNvSpPr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</p:spPr>
        <p:txBody>
          <a:bodyPr/>
          <a:lstStyle>
            <a:lvl1pPr>
              <a:defRPr sz="2500"/>
            </a:lvl1pPr>
          </a:lstStyle>
          <a:p>
            <a:r>
              <a:t>Data in neuroscience is complex</a:t>
            </a:r>
          </a:p>
        </p:txBody>
      </p:sp>
      <p:sp>
        <p:nvSpPr>
          <p:cNvPr id="147" name="Google Shape;91;p18"/>
          <p:cNvSpPr txBox="1"/>
          <p:nvPr/>
        </p:nvSpPr>
        <p:spPr>
          <a:xfrm>
            <a:off x="2349150" y="3884374"/>
            <a:ext cx="4445700" cy="451598"/>
          </a:xfrm>
          <a:prstGeom prst="rect">
            <a:avLst/>
          </a:prstGeom>
          <a:ln>
            <a:solidFill>
              <a:srgbClr val="FF000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lnSpc>
                <a:spcPct val="115000"/>
              </a:lnSpc>
              <a:spcBef>
                <a:spcPts val="1200"/>
              </a:spcBef>
              <a:defRPr sz="1800">
                <a:solidFill>
                  <a:srgbClr val="FF0000"/>
                </a:solidFill>
              </a:defRPr>
            </a:lvl1pPr>
          </a:lstStyle>
          <a:p>
            <a:r>
              <a:t>What other complexity can you think of?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7" grpId="1" animBg="1" advAuto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96;p19"/>
          <p:cNvSpPr txBox="1">
            <a:spLocks noGrp="1"/>
          </p:cNvSpPr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</p:spPr>
        <p:txBody>
          <a:bodyPr/>
          <a:lstStyle>
            <a:lvl1pPr>
              <a:defRPr sz="2500"/>
            </a:lvl1pPr>
          </a:lstStyle>
          <a:p>
            <a:r>
              <a:t>Data in neuroscience is complex</a:t>
            </a:r>
          </a:p>
        </p:txBody>
      </p:sp>
      <p:sp>
        <p:nvSpPr>
          <p:cNvPr id="150" name="Google Shape;97;p19"/>
          <p:cNvSpPr txBox="1">
            <a:spLocks noGrp="1"/>
          </p:cNvSpPr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t>Our goal is to make sense of data</a:t>
            </a:r>
          </a:p>
          <a:p>
            <a:pPr>
              <a:spcBef>
                <a:spcPts val="1200"/>
              </a:spcBef>
            </a:pPr>
            <a:r>
              <a:t>Find hidden structure</a:t>
            </a:r>
          </a:p>
          <a:p>
            <a:r>
              <a:t>Understand mechanisms</a:t>
            </a:r>
          </a:p>
          <a:p>
            <a:r>
              <a:t>Make predictions</a:t>
            </a:r>
          </a:p>
          <a:p>
            <a:r>
              <a:t>Test and generate neural hypotheses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02;p20"/>
          <p:cNvSpPr txBox="1">
            <a:spLocks noGrp="1"/>
          </p:cNvSpPr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</p:spPr>
        <p:txBody>
          <a:bodyPr/>
          <a:lstStyle>
            <a:lvl1pPr>
              <a:defRPr sz="2500"/>
            </a:lvl1pPr>
          </a:lstStyle>
          <a:p>
            <a:r>
              <a:t>Find hidden structure</a:t>
            </a:r>
          </a:p>
        </p:txBody>
      </p:sp>
      <p:pic>
        <p:nvPicPr>
          <p:cNvPr id="153" name="Google Shape;103;p20" descr="Google Shape;103;p20"/>
          <p:cNvPicPr>
            <a:picLocks noChangeAspect="1"/>
          </p:cNvPicPr>
          <p:nvPr/>
        </p:nvPicPr>
        <p:blipFill>
          <a:blip r:embed="rId2"/>
          <a:srcRect r="37803"/>
          <a:stretch>
            <a:fillRect/>
          </a:stretch>
        </p:blipFill>
        <p:spPr>
          <a:xfrm>
            <a:off x="4499650" y="621150"/>
            <a:ext cx="4128694" cy="4020500"/>
          </a:xfrm>
          <a:prstGeom prst="rect">
            <a:avLst/>
          </a:prstGeom>
          <a:ln w="12700">
            <a:miter lim="400000"/>
          </a:ln>
        </p:spPr>
      </p:pic>
      <p:sp>
        <p:nvSpPr>
          <p:cNvPr id="154" name="Google Shape;104;p20"/>
          <p:cNvSpPr txBox="1"/>
          <p:nvPr/>
        </p:nvSpPr>
        <p:spPr>
          <a:xfrm>
            <a:off x="4762500" y="216424"/>
            <a:ext cx="3603000" cy="3306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lnSpc>
                <a:spcPct val="115000"/>
              </a:lnSpc>
              <a:spcBef>
                <a:spcPts val="1200"/>
              </a:spcBef>
              <a:defRPr sz="1100" b="1">
                <a:solidFill>
                  <a:srgbClr val="ADADAD"/>
                </a:solidFill>
              </a:defRPr>
            </a:lvl1pPr>
          </a:lstStyle>
          <a:p>
            <a:r>
              <a:t>Time segmentation of neural activity and behavior</a:t>
            </a:r>
          </a:p>
        </p:txBody>
      </p:sp>
      <p:pic>
        <p:nvPicPr>
          <p:cNvPr id="155" name="Google Shape;105;p20" descr="Google Shape;105;p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926" y="1514824"/>
            <a:ext cx="3719601" cy="2901776"/>
          </a:xfrm>
          <a:prstGeom prst="rect">
            <a:avLst/>
          </a:prstGeom>
          <a:ln w="12700">
            <a:miter lim="400000"/>
          </a:ln>
        </p:spPr>
      </p:pic>
      <p:sp>
        <p:nvSpPr>
          <p:cNvPr id="156" name="Google Shape;106;p20"/>
          <p:cNvSpPr txBox="1"/>
          <p:nvPr/>
        </p:nvSpPr>
        <p:spPr>
          <a:xfrm>
            <a:off x="810325" y="1119374"/>
            <a:ext cx="2962800" cy="3306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lnSpc>
                <a:spcPct val="115000"/>
              </a:lnSpc>
              <a:spcBef>
                <a:spcPts val="1200"/>
              </a:spcBef>
              <a:defRPr sz="1100" b="1">
                <a:solidFill>
                  <a:srgbClr val="ADADAD"/>
                </a:solidFill>
              </a:defRPr>
            </a:lvl1pPr>
          </a:lstStyle>
          <a:p>
            <a:r>
              <a:t>Information flow, functional connectivity</a:t>
            </a:r>
          </a:p>
        </p:txBody>
      </p:sp>
      <p:sp>
        <p:nvSpPr>
          <p:cNvPr id="157" name="Google Shape;107;p20"/>
          <p:cNvSpPr txBox="1"/>
          <p:nvPr/>
        </p:nvSpPr>
        <p:spPr>
          <a:xfrm>
            <a:off x="1563013" y="4458049"/>
            <a:ext cx="1457401" cy="3183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sz="1000" u="sng">
                <a:solidFill>
                  <a:schemeClr val="accent5"/>
                </a:solidFill>
                <a:uFill>
                  <a:solidFill>
                    <a:schemeClr val="accent5"/>
                  </a:solidFill>
                </a:uFill>
                <a:hlinkClick r:id="rId4"/>
              </a:defRPr>
            </a:lvl1pPr>
          </a:lstStyle>
          <a:p>
            <a:pPr>
              <a:defRPr>
                <a:uFillTx/>
              </a:defRPr>
            </a:pPr>
            <a:r>
              <a:rPr>
                <a:uFill>
                  <a:solidFill>
                    <a:schemeClr val="accent5"/>
                  </a:solidFill>
                </a:uFill>
                <a:hlinkClick r:id="rId4"/>
              </a:rPr>
              <a:t>Manning et al, 2014</a:t>
            </a:r>
          </a:p>
        </p:txBody>
      </p:sp>
      <p:sp>
        <p:nvSpPr>
          <p:cNvPr id="158" name="Google Shape;108;p20"/>
          <p:cNvSpPr txBox="1"/>
          <p:nvPr/>
        </p:nvSpPr>
        <p:spPr>
          <a:xfrm>
            <a:off x="5835288" y="4692374"/>
            <a:ext cx="1457401" cy="3183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sz="1000" u="sng">
                <a:solidFill>
                  <a:schemeClr val="accent5"/>
                </a:solidFill>
                <a:uFill>
                  <a:solidFill>
                    <a:schemeClr val="accent5"/>
                  </a:solidFill>
                </a:uFill>
                <a:hlinkClick r:id="rId5"/>
              </a:defRPr>
            </a:lvl1pPr>
          </a:lstStyle>
          <a:p>
            <a:pPr>
              <a:defRPr>
                <a:uFillTx/>
              </a:defRPr>
            </a:pPr>
            <a:r>
              <a:rPr>
                <a:uFill>
                  <a:solidFill>
                    <a:schemeClr val="accent5"/>
                  </a:solidFill>
                </a:uFill>
                <a:hlinkClick r:id="rId5"/>
              </a:rPr>
              <a:t>Linderman et al, 2019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"/>
                            </p:stCondLst>
                            <p:childTnLst>
                              <p:par>
                                <p:cTn id="9" presetID="10" presetClass="entr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"/>
                            </p:stCondLst>
                            <p:childTnLst>
                              <p:par>
                                <p:cTn id="13" presetID="10" presetClass="entr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" grpId="1" animBg="1" advAuto="0"/>
      <p:bldP spid="154" grpId="2" animBg="1" advAuto="0"/>
      <p:bldP spid="158" grpId="3" animBg="1" advAuto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13;p21"/>
          <p:cNvSpPr txBox="1">
            <a:spLocks noGrp="1"/>
          </p:cNvSpPr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</p:spPr>
        <p:txBody>
          <a:bodyPr/>
          <a:lstStyle>
            <a:lvl1pPr>
              <a:defRPr sz="2500"/>
            </a:lvl1pPr>
          </a:lstStyle>
          <a:p>
            <a:r>
              <a:t>Find hidden structure</a:t>
            </a:r>
          </a:p>
        </p:txBody>
      </p:sp>
      <p:sp>
        <p:nvSpPr>
          <p:cNvPr id="161" name="Google Shape;114;p21"/>
          <p:cNvSpPr txBox="1">
            <a:spLocks noGrp="1"/>
          </p:cNvSpPr>
          <p:nvPr>
            <p:ph type="body" sz="quarter" idx="1"/>
          </p:nvPr>
        </p:nvSpPr>
        <p:spPr>
          <a:xfrm>
            <a:off x="611150" y="4220650"/>
            <a:ext cx="4644600" cy="823201"/>
          </a:xfrm>
          <a:prstGeom prst="rect">
            <a:avLst/>
          </a:prstGeom>
          <a:ln w="9525">
            <a:solidFill>
              <a:srgbClr val="FFFFFF"/>
            </a:solidFill>
            <a:round/>
          </a:ln>
        </p:spPr>
        <p:txBody>
          <a:bodyPr/>
          <a:lstStyle/>
          <a:p>
            <a:pPr marL="0" indent="0" algn="just" defTabSz="905255">
              <a:spcBef>
                <a:spcPts val="1100"/>
              </a:spcBef>
              <a:buSzTx/>
              <a:buNone/>
              <a:defRPr sz="891" b="1"/>
            </a:pPr>
            <a:r>
              <a:t>Other hidden structures:</a:t>
            </a:r>
            <a:r>
              <a:rPr b="0"/>
              <a:t> Interaction subspace, Spatial and temporal components in videos, Spike times from voltage recordings, Behavioral syllabi, Memory footprints, Atlas of </a:t>
            </a:r>
            <a:r>
              <a:rPr b="0" i="1"/>
              <a:t>C. elegans</a:t>
            </a:r>
            <a:r>
              <a:rPr b="0"/>
              <a:t> neural positions, Toroidal topology of population activity in grid cells, Brain “states”, Vesicle release probability, Cognitive maps, Neural morphology branch factors</a:t>
            </a:r>
          </a:p>
        </p:txBody>
      </p:sp>
      <p:pic>
        <p:nvPicPr>
          <p:cNvPr id="162" name="Google Shape;115;p21" descr="Google Shape;115;p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1899" y="989424"/>
            <a:ext cx="3012926" cy="2152077"/>
          </a:xfrm>
          <a:prstGeom prst="rect">
            <a:avLst/>
          </a:prstGeom>
          <a:ln w="12700">
            <a:miter lim="400000"/>
          </a:ln>
        </p:spPr>
      </p:pic>
      <p:pic>
        <p:nvPicPr>
          <p:cNvPr id="163" name="Google Shape;116;p21" descr="Google Shape;116;p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1899" y="3230650"/>
            <a:ext cx="3012926" cy="1279802"/>
          </a:xfrm>
          <a:prstGeom prst="rect">
            <a:avLst/>
          </a:prstGeom>
          <a:ln w="12700">
            <a:miter lim="400000"/>
          </a:ln>
        </p:spPr>
      </p:pic>
      <p:sp>
        <p:nvSpPr>
          <p:cNvPr id="164" name="Google Shape;117;p21"/>
          <p:cNvSpPr txBox="1"/>
          <p:nvPr/>
        </p:nvSpPr>
        <p:spPr>
          <a:xfrm>
            <a:off x="6041912" y="636712"/>
            <a:ext cx="1962901" cy="3306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lnSpc>
                <a:spcPct val="115000"/>
              </a:lnSpc>
              <a:spcBef>
                <a:spcPts val="1200"/>
              </a:spcBef>
              <a:defRPr sz="1100" b="1">
                <a:solidFill>
                  <a:srgbClr val="ADADAD"/>
                </a:solidFill>
              </a:defRPr>
            </a:lvl1pPr>
          </a:lstStyle>
          <a:p>
            <a:r>
              <a:t>Decision variable</a:t>
            </a:r>
          </a:p>
        </p:txBody>
      </p:sp>
      <p:pic>
        <p:nvPicPr>
          <p:cNvPr id="165" name="Google Shape;118;p21" descr="Google Shape;118;p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148" y="1294224"/>
            <a:ext cx="4579956" cy="2554526"/>
          </a:xfrm>
          <a:prstGeom prst="rect">
            <a:avLst/>
          </a:prstGeom>
          <a:ln w="12700">
            <a:miter lim="400000"/>
          </a:ln>
        </p:spPr>
      </p:pic>
      <p:sp>
        <p:nvSpPr>
          <p:cNvPr id="166" name="Google Shape;119;p21"/>
          <p:cNvSpPr txBox="1"/>
          <p:nvPr/>
        </p:nvSpPr>
        <p:spPr>
          <a:xfrm>
            <a:off x="1471901" y="941512"/>
            <a:ext cx="2633402" cy="3306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lnSpc>
                <a:spcPct val="115000"/>
              </a:lnSpc>
              <a:spcBef>
                <a:spcPts val="1200"/>
              </a:spcBef>
              <a:defRPr sz="1100" b="1">
                <a:solidFill>
                  <a:srgbClr val="ADADAD"/>
                </a:solidFill>
              </a:defRPr>
            </a:lvl1pPr>
          </a:lstStyle>
          <a:p>
            <a:r>
              <a:t>Low-dimensional neural manifold</a:t>
            </a:r>
          </a:p>
        </p:txBody>
      </p:sp>
      <p:sp>
        <p:nvSpPr>
          <p:cNvPr id="167" name="Google Shape;120;p21"/>
          <p:cNvSpPr txBox="1"/>
          <p:nvPr/>
        </p:nvSpPr>
        <p:spPr>
          <a:xfrm>
            <a:off x="6294663" y="4539100"/>
            <a:ext cx="1457401" cy="3183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sz="1000" u="sng">
                <a:solidFill>
                  <a:schemeClr val="accent5"/>
                </a:solidFill>
                <a:uFill>
                  <a:solidFill>
                    <a:schemeClr val="accent5"/>
                  </a:solidFill>
                </a:uFill>
                <a:hlinkClick r:id="rId5"/>
              </a:defRPr>
            </a:lvl1pPr>
          </a:lstStyle>
          <a:p>
            <a:pPr>
              <a:defRPr>
                <a:uFillTx/>
              </a:defRPr>
            </a:pPr>
            <a:r>
              <a:rPr>
                <a:uFill>
                  <a:solidFill>
                    <a:schemeClr val="accent5"/>
                  </a:solidFill>
                </a:uFill>
                <a:hlinkClick r:id="rId5"/>
              </a:rPr>
              <a:t>Shadlen et al, 2016</a:t>
            </a:r>
          </a:p>
        </p:txBody>
      </p:sp>
      <p:sp>
        <p:nvSpPr>
          <p:cNvPr id="168" name="Google Shape;121;p21"/>
          <p:cNvSpPr txBox="1"/>
          <p:nvPr/>
        </p:nvSpPr>
        <p:spPr>
          <a:xfrm>
            <a:off x="2172412" y="3865350"/>
            <a:ext cx="1457401" cy="3183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sz="1000" u="sng">
                <a:solidFill>
                  <a:schemeClr val="accent5"/>
                </a:solidFill>
                <a:uFill>
                  <a:solidFill>
                    <a:schemeClr val="accent5"/>
                  </a:solidFill>
                </a:uFill>
                <a:hlinkClick r:id="rId6"/>
              </a:defRPr>
            </a:lvl1pPr>
          </a:lstStyle>
          <a:p>
            <a:pPr>
              <a:defRPr>
                <a:uFillTx/>
              </a:defRPr>
            </a:pPr>
            <a:r>
              <a:rPr>
                <a:uFill>
                  <a:solidFill>
                    <a:schemeClr val="accent5"/>
                  </a:solidFill>
                </a:uFill>
                <a:hlinkClick r:id="rId6"/>
              </a:rPr>
              <a:t>Gardner et al, 2021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"/>
                            </p:stCondLst>
                            <p:childTnLst>
                              <p:par>
                                <p:cTn id="9" presetID="10" presetClass="entr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"/>
                            </p:stCondLst>
                            <p:childTnLst>
                              <p:par>
                                <p:cTn id="13" presetID="10" presetClass="entr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"/>
                            </p:stCondLst>
                            <p:childTnLst>
                              <p:par>
                                <p:cTn id="17" presetID="10" presetClass="entr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1" grpId="5" animBg="1" advAuto="0"/>
      <p:bldP spid="162" grpId="1" animBg="1" advAuto="0"/>
      <p:bldP spid="163" grpId="2" animBg="1" advAuto="0"/>
      <p:bldP spid="164" grpId="3" animBg="1" advAuto="0"/>
      <p:bldP spid="167" grpId="4" animBg="1" advAuto="0"/>
    </p:bldLst>
  </p:timing>
</p:sld>
</file>

<file path=ppt/theme/theme1.xml><?xml version="1.0" encoding="utf-8"?>
<a:theme xmlns:a="http://schemas.openxmlformats.org/drawingml/2006/main" name="Simple Dark">
  <a:themeElements>
    <a:clrScheme name="Simple Dark">
      <a:dk1>
        <a:srgbClr val="212121"/>
      </a:dk1>
      <a:lt1>
        <a:srgbClr val="FFFFFF"/>
      </a:lt1>
      <a:dk2>
        <a:srgbClr val="A7A7A7"/>
      </a:dk2>
      <a:lt2>
        <a:srgbClr val="535353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0000FF"/>
      </a:hlink>
      <a:folHlink>
        <a:srgbClr val="FF00FF"/>
      </a:folHlink>
    </a:clrScheme>
    <a:fontScheme name="Simple Dark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Simple Dar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12121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Simple Dark">
  <a:themeElements>
    <a:clrScheme name="Simple Dark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0000FF"/>
      </a:hlink>
      <a:folHlink>
        <a:srgbClr val="FF00FF"/>
      </a:folHlink>
    </a:clrScheme>
    <a:fontScheme name="Simple Dark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Simple Dar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12121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1359</Words>
  <Application>Microsoft Office PowerPoint</Application>
  <PresentationFormat>On-screen Show (16:9)</PresentationFormat>
  <Paragraphs>261</Paragraphs>
  <Slides>41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5" baseType="lpstr">
      <vt:lpstr>Arial</vt:lpstr>
      <vt:lpstr>Cambria Math</vt:lpstr>
      <vt:lpstr>Courier New</vt:lpstr>
      <vt:lpstr>Simple Dark</vt:lpstr>
      <vt:lpstr>Probabilistic Modeling of Neural Data</vt:lpstr>
      <vt:lpstr>PowerPoint Presentation</vt:lpstr>
      <vt:lpstr>Data in neuroscience</vt:lpstr>
      <vt:lpstr>Data in neuroscience</vt:lpstr>
      <vt:lpstr>Data in neuroscience</vt:lpstr>
      <vt:lpstr>Data in neuroscience is complex</vt:lpstr>
      <vt:lpstr>Data in neuroscience is complex</vt:lpstr>
      <vt:lpstr>Find hidden structure</vt:lpstr>
      <vt:lpstr>Find hidden structure</vt:lpstr>
      <vt:lpstr>Understand mechanisms</vt:lpstr>
      <vt:lpstr>Understand mechanisms</vt:lpstr>
      <vt:lpstr>Understand mechanisms</vt:lpstr>
      <vt:lpstr>Make predictions</vt:lpstr>
      <vt:lpstr>Approaches in data analysis</vt:lpstr>
      <vt:lpstr>PowerPoint Presentation</vt:lpstr>
      <vt:lpstr>PowerPoint Presentation</vt:lpstr>
      <vt:lpstr>PowerPoint Presentation</vt:lpstr>
      <vt:lpstr>Joint and Marginal Distribution</vt:lpstr>
      <vt:lpstr>Joint and Marginal Distribution</vt:lpstr>
      <vt:lpstr>Joint and Marginal Distribution</vt:lpstr>
      <vt:lpstr>Joint and Marginal Distribution</vt:lpstr>
      <vt:lpstr>Conditional Probability</vt:lpstr>
      <vt:lpstr>Independence</vt:lpstr>
      <vt:lpstr>Bayes’ Rule</vt:lpstr>
      <vt:lpstr>Bayes’ Rule</vt:lpstr>
      <vt:lpstr>PowerPoint Presentation</vt:lpstr>
      <vt:lpstr>PowerPoint Presentation</vt:lpstr>
      <vt:lpstr>Directed Graphs</vt:lpstr>
      <vt:lpstr>Directed Graphs</vt:lpstr>
      <vt:lpstr>Directed Graphs</vt:lpstr>
      <vt:lpstr>Parent Rule</vt:lpstr>
      <vt:lpstr>Parent Rule</vt:lpstr>
      <vt:lpstr>Parent Rule</vt:lpstr>
      <vt:lpstr>Distributions</vt:lpstr>
      <vt:lpstr>Box’s Loop</vt:lpstr>
      <vt:lpstr>Variational Inference</vt:lpstr>
      <vt:lpstr>PowerPoint Presentation</vt:lpstr>
      <vt:lpstr>From Pyro.ai</vt:lpstr>
      <vt:lpstr>Basics of Pyro</vt:lpstr>
      <vt:lpstr>Basics of Pyro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Probabilistic Modeling of Neural Data</dc:title>
  <cp:lastModifiedBy>Nejatbakhshesfahani, Mohammadamin</cp:lastModifiedBy>
  <cp:revision>2</cp:revision>
  <dcterms:modified xsi:type="dcterms:W3CDTF">2022-02-17T19:35:07Z</dcterms:modified>
</cp:coreProperties>
</file>